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Roboto Mon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RobotoMono-bold.fntdata"/><Relationship Id="rId10" Type="http://schemas.openxmlformats.org/officeDocument/2006/relationships/slide" Target="slides/slide5.xml"/><Relationship Id="rId32" Type="http://schemas.openxmlformats.org/officeDocument/2006/relationships/font" Target="fonts/RobotoMono-regular.fntdata"/><Relationship Id="rId13" Type="http://schemas.openxmlformats.org/officeDocument/2006/relationships/slide" Target="slides/slide8.xml"/><Relationship Id="rId35" Type="http://schemas.openxmlformats.org/officeDocument/2006/relationships/font" Target="fonts/RobotoMono-boldItalic.fntdata"/><Relationship Id="rId12" Type="http://schemas.openxmlformats.org/officeDocument/2006/relationships/slide" Target="slides/slide7.xml"/><Relationship Id="rId34" Type="http://schemas.openxmlformats.org/officeDocument/2006/relationships/font" Target="fonts/RobotoMon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eativecommons.org/publicdomain/zero/1.0/"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9fac7b5157_5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9fac7b515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a1ce3ae18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a1ce3ae18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200">
                <a:solidFill>
                  <a:srgbClr val="1F1F1F"/>
                </a:solidFill>
                <a:highlight>
                  <a:srgbClr val="FFFFFF"/>
                </a:highlight>
              </a:rPr>
              <a:t>At this point we have already done a few things:</a:t>
            </a:r>
            <a:endParaRPr sz="1200">
              <a:solidFill>
                <a:srgbClr val="1F1F1F"/>
              </a:solidFill>
              <a:highlight>
                <a:srgbClr val="FFFFFF"/>
              </a:highlight>
            </a:endParaRPr>
          </a:p>
          <a:p>
            <a:pPr indent="-304800" lvl="0" marL="457200" rtl="0" algn="l">
              <a:lnSpc>
                <a:spcPct val="115000"/>
              </a:lnSpc>
              <a:spcBef>
                <a:spcPts val="600"/>
              </a:spcBef>
              <a:spcAft>
                <a:spcPts val="0"/>
              </a:spcAft>
              <a:buClr>
                <a:srgbClr val="1F1F1F"/>
              </a:buClr>
              <a:buSzPts val="1200"/>
              <a:buChar char="●"/>
            </a:pPr>
            <a:r>
              <a:rPr lang="en" sz="1200">
                <a:solidFill>
                  <a:srgbClr val="1F1F1F"/>
                </a:solidFill>
                <a:highlight>
                  <a:srgbClr val="FFFFFF"/>
                </a:highlight>
              </a:rPr>
              <a:t> </a:t>
            </a:r>
            <a:r>
              <a:rPr lang="en" sz="1200">
                <a:solidFill>
                  <a:srgbClr val="1F1F1F"/>
                </a:solidFill>
                <a:highlight>
                  <a:srgbClr val="FFFFFF"/>
                </a:highlight>
              </a:rPr>
              <a:t>downloaded</a:t>
            </a:r>
            <a:r>
              <a:rPr lang="en" sz="1200">
                <a:solidFill>
                  <a:srgbClr val="1F1F1F"/>
                </a:solidFill>
                <a:highlight>
                  <a:srgbClr val="FFFFFF"/>
                </a:highlight>
              </a:rPr>
              <a:t> the images from their hyperlinks into an actual image folder we can use.</a:t>
            </a:r>
            <a:endParaRPr sz="1200">
              <a:solidFill>
                <a:srgbClr val="1F1F1F"/>
              </a:solidFill>
              <a:highlight>
                <a:srgbClr val="FFFFFF"/>
              </a:highlight>
            </a:endParaRPr>
          </a:p>
          <a:p>
            <a:pPr indent="-304800" lvl="0" marL="457200" rtl="0" algn="l">
              <a:lnSpc>
                <a:spcPct val="115000"/>
              </a:lnSpc>
              <a:spcBef>
                <a:spcPts val="0"/>
              </a:spcBef>
              <a:spcAft>
                <a:spcPts val="0"/>
              </a:spcAft>
              <a:buClr>
                <a:srgbClr val="1F1F1F"/>
              </a:buClr>
              <a:buSzPts val="1200"/>
              <a:buChar char="●"/>
            </a:pPr>
            <a:r>
              <a:rPr lang="en" sz="1200">
                <a:solidFill>
                  <a:srgbClr val="1F1F1F"/>
                </a:solidFill>
                <a:highlight>
                  <a:srgbClr val="FFFFFF"/>
                </a:highlight>
              </a:rPr>
              <a:t>We have </a:t>
            </a:r>
            <a:r>
              <a:rPr lang="en" sz="1200">
                <a:solidFill>
                  <a:srgbClr val="1F1F1F"/>
                </a:solidFill>
                <a:highlight>
                  <a:srgbClr val="FFFFFF"/>
                </a:highlight>
              </a:rPr>
              <a:t>also loaded the image </a:t>
            </a:r>
            <a:r>
              <a:rPr lang="en" sz="1200">
                <a:solidFill>
                  <a:srgbClr val="1F1F1F"/>
                </a:solidFill>
                <a:highlight>
                  <a:srgbClr val="FFFFFF"/>
                </a:highlight>
              </a:rPr>
              <a:t>data used to train and test the network by first creating a </a:t>
            </a:r>
            <a:r>
              <a:rPr b="1" lang="en" sz="1200">
                <a:solidFill>
                  <a:srgbClr val="1F1F1F"/>
                </a:solidFill>
                <a:highlight>
                  <a:srgbClr val="FFFFFF"/>
                </a:highlight>
              </a:rPr>
              <a:t>DataBlock</a:t>
            </a:r>
            <a:r>
              <a:rPr lang="en" sz="1200">
                <a:solidFill>
                  <a:srgbClr val="1F1F1F"/>
                </a:solidFill>
                <a:highlight>
                  <a:srgbClr val="FFFFFF"/>
                </a:highlight>
              </a:rPr>
              <a:t> using the FastAI pipeline… this </a:t>
            </a:r>
            <a:r>
              <a:rPr lang="en" sz="1200">
                <a:solidFill>
                  <a:srgbClr val="1F1F1F"/>
                </a:solidFill>
                <a:highlight>
                  <a:srgbClr val="FFFFFF"/>
                </a:highlight>
              </a:rPr>
              <a:t>helps</a:t>
            </a:r>
            <a:r>
              <a:rPr lang="en" sz="1200">
                <a:solidFill>
                  <a:srgbClr val="1F1F1F"/>
                </a:solidFill>
                <a:highlight>
                  <a:srgbClr val="FFFFFF"/>
                </a:highlight>
              </a:rPr>
              <a:t> describe how the data should be loaded, </a:t>
            </a:r>
            <a:r>
              <a:rPr lang="en" sz="1200">
                <a:solidFill>
                  <a:srgbClr val="1F1F1F"/>
                </a:solidFill>
                <a:highlight>
                  <a:srgbClr val="FFFFFF"/>
                </a:highlight>
              </a:rPr>
              <a:t>transformed</a:t>
            </a:r>
            <a:r>
              <a:rPr lang="en" sz="1200">
                <a:solidFill>
                  <a:srgbClr val="1F1F1F"/>
                </a:solidFill>
                <a:highlight>
                  <a:srgbClr val="FFFFFF"/>
                </a:highlight>
              </a:rPr>
              <a:t>, and what type of task it will be used for in the model.</a:t>
            </a:r>
            <a:endParaRPr sz="1200">
              <a:solidFill>
                <a:srgbClr val="1F1F1F"/>
              </a:solidFill>
              <a:highlight>
                <a:srgbClr val="FFFFFF"/>
              </a:highlight>
            </a:endParaRPr>
          </a:p>
          <a:p>
            <a:pPr indent="0" lvl="0" marL="0" rtl="0" algn="l">
              <a:lnSpc>
                <a:spcPct val="115000"/>
              </a:lnSpc>
              <a:spcBef>
                <a:spcPts val="600"/>
              </a:spcBef>
              <a:spcAft>
                <a:spcPts val="0"/>
              </a:spcAft>
              <a:buNone/>
            </a:pPr>
            <a:r>
              <a:rPr lang="en" sz="1200">
                <a:solidFill>
                  <a:srgbClr val="1F1F1F"/>
                </a:solidFill>
                <a:highlight>
                  <a:srgbClr val="FFFFFF"/>
                </a:highlight>
              </a:rPr>
              <a:t>Our exploratory data analysis consists of examining example images… we did this by using the </a:t>
            </a:r>
            <a:r>
              <a:rPr lang="en" sz="1200">
                <a:solidFill>
                  <a:srgbClr val="1F1F1F"/>
                </a:solidFill>
                <a:highlight>
                  <a:srgbClr val="FFFFFF"/>
                </a:highlight>
                <a:latin typeface="Roboto Mono"/>
                <a:ea typeface="Roboto Mono"/>
                <a:cs typeface="Roboto Mono"/>
                <a:sym typeface="Roboto Mono"/>
              </a:rPr>
              <a:t>show_batch()</a:t>
            </a:r>
            <a:r>
              <a:rPr lang="en" sz="1200">
                <a:solidFill>
                  <a:srgbClr val="1F1F1F"/>
                </a:solidFill>
                <a:highlight>
                  <a:srgbClr val="FFFFFF"/>
                </a:highlight>
              </a:rPr>
              <a:t> method to show a few images and their labels as seen on the screen…</a:t>
            </a:r>
            <a:endParaRPr sz="1200">
              <a:solidFill>
                <a:srgbClr val="1F1F1F"/>
              </a:solidFill>
              <a:highlight>
                <a:srgbClr val="FFFFFF"/>
              </a:highlight>
            </a:endParaRPr>
          </a:p>
          <a:p>
            <a:pPr indent="0" lvl="0" marL="0" rtl="0" algn="l">
              <a:lnSpc>
                <a:spcPct val="115000"/>
              </a:lnSpc>
              <a:spcBef>
                <a:spcPts val="600"/>
              </a:spcBef>
              <a:spcAft>
                <a:spcPts val="0"/>
              </a:spcAft>
              <a:buNone/>
            </a:pPr>
            <a:r>
              <a:rPr lang="en" sz="1200">
                <a:solidFill>
                  <a:srgbClr val="1F1F1F"/>
                </a:solidFill>
                <a:highlight>
                  <a:srgbClr val="FFFFFF"/>
                </a:highlight>
              </a:rPr>
              <a:t>Through this we were able to verify that the images and labels loaded correctly… and that the dataset includes all categories of riding styles with proper augmentations like rotation and zoom applied to the parts of the bike that are important to see.</a:t>
            </a:r>
            <a:endParaRPr sz="1200">
              <a:solidFill>
                <a:srgbClr val="1F1F1F"/>
              </a:solidFill>
              <a:highlight>
                <a:srgbClr val="FFFFFF"/>
              </a:highlight>
            </a:endParaRPr>
          </a:p>
          <a:p>
            <a:pPr indent="0" lvl="0" marL="0" rtl="0" algn="l">
              <a:lnSpc>
                <a:spcPct val="115000"/>
              </a:lnSpc>
              <a:spcBef>
                <a:spcPts val="600"/>
              </a:spcBef>
              <a:spcAft>
                <a:spcPts val="0"/>
              </a:spcAft>
              <a:buNone/>
            </a:pPr>
            <a:r>
              <a:t/>
            </a:r>
            <a:endParaRPr sz="1200">
              <a:solidFill>
                <a:srgbClr val="1F1F1F"/>
              </a:solidFill>
              <a:highlight>
                <a:srgbClr val="FFFFFF"/>
              </a:highlight>
            </a:endParaRPr>
          </a:p>
          <a:p>
            <a:pPr indent="0" lvl="0" marL="0" rtl="0" algn="l">
              <a:lnSpc>
                <a:spcPct val="115000"/>
              </a:lnSpc>
              <a:spcBef>
                <a:spcPts val="600"/>
              </a:spcBef>
              <a:spcAft>
                <a:spcPts val="0"/>
              </a:spcAft>
              <a:buNone/>
            </a:pPr>
            <a:r>
              <a:t/>
            </a:r>
            <a:endParaRPr sz="1200">
              <a:solidFill>
                <a:srgbClr val="1F1F1F"/>
              </a:solidFill>
              <a:highlight>
                <a:srgbClr val="FFFFFF"/>
              </a:highlight>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1200"/>
              </a:spcBef>
              <a:spcAft>
                <a:spcPts val="0"/>
              </a:spcAft>
              <a:buNone/>
            </a:pPr>
            <a:r>
              <a:t/>
            </a:r>
            <a:endParaRPr sz="1200">
              <a:solidFill>
                <a:schemeClr val="dk1"/>
              </a:solidFill>
            </a:endParaRPr>
          </a:p>
          <a:p>
            <a:pPr indent="0" lvl="0" marL="0" rtl="0" algn="l">
              <a:lnSpc>
                <a:spcPct val="115000"/>
              </a:lnSpc>
              <a:spcBef>
                <a:spcPts val="1200"/>
              </a:spcBef>
              <a:spcAft>
                <a:spcPts val="1200"/>
              </a:spcAft>
              <a:buNone/>
            </a:pPr>
            <a:r>
              <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9e0bf243ad_1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9e0bf243ad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t/>
            </a:r>
            <a:endParaRPr sz="1050">
              <a:solidFill>
                <a:schemeClr val="dk1"/>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t/>
            </a:r>
            <a:endParaRPr sz="1050">
              <a:solidFill>
                <a:schemeClr val="dk1"/>
              </a:solidFill>
              <a:highlight>
                <a:srgbClr val="FFFFFF"/>
              </a:highlight>
            </a:endParaRPr>
          </a:p>
          <a:p>
            <a:pPr indent="0" lvl="0" marL="0" rtl="0" algn="l">
              <a:spcBef>
                <a:spcPts val="4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9871134c8f_3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9871134c8f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200">
                <a:solidFill>
                  <a:srgbClr val="1F1F1F"/>
                </a:solidFill>
                <a:highlight>
                  <a:srgbClr val="FFFFFF"/>
                </a:highlight>
              </a:rPr>
              <a:t>We want to develop a classification system that classifies the mountain bike type into the correct riding style.</a:t>
            </a:r>
            <a:endParaRPr b="1" sz="1200">
              <a:solidFill>
                <a:srgbClr val="1F1F1F"/>
              </a:solidFill>
              <a:highlight>
                <a:srgbClr val="FFFFFF"/>
              </a:highlight>
            </a:endParaRPr>
          </a:p>
          <a:p>
            <a:pPr indent="0" lvl="0" marL="0" rtl="0" algn="l">
              <a:lnSpc>
                <a:spcPct val="115000"/>
              </a:lnSpc>
              <a:spcBef>
                <a:spcPts val="600"/>
              </a:spcBef>
              <a:spcAft>
                <a:spcPts val="0"/>
              </a:spcAft>
              <a:buClr>
                <a:schemeClr val="dk1"/>
              </a:buClr>
              <a:buSzPts val="1100"/>
              <a:buFont typeface="Arial"/>
              <a:buNone/>
            </a:pPr>
            <a:r>
              <a:rPr lang="en" sz="1200">
                <a:solidFill>
                  <a:srgbClr val="1F1F1F"/>
                </a:solidFill>
                <a:highlight>
                  <a:srgbClr val="FFFFFF"/>
                </a:highlight>
              </a:rPr>
              <a:t>We will use a deep neural network to build the classification model. Rather than training a network from scratch, we will modify an existing deep neural network to solve the problem of recognizing riding style of bikes.</a:t>
            </a:r>
            <a:endParaRPr sz="1200">
              <a:solidFill>
                <a:srgbClr val="1F1F1F"/>
              </a:solidFill>
              <a:highlight>
                <a:srgbClr val="FFFFFF"/>
              </a:highlight>
            </a:endParaRPr>
          </a:p>
          <a:p>
            <a:pPr indent="0" lvl="0" marL="0" rtl="0" algn="l">
              <a:lnSpc>
                <a:spcPct val="115000"/>
              </a:lnSpc>
              <a:spcBef>
                <a:spcPts val="600"/>
              </a:spcBef>
              <a:spcAft>
                <a:spcPts val="0"/>
              </a:spcAft>
              <a:buClr>
                <a:schemeClr val="dk1"/>
              </a:buClr>
              <a:buSzPts val="1100"/>
              <a:buFont typeface="Arial"/>
              <a:buNone/>
            </a:pPr>
            <a:r>
              <a:rPr lang="en" sz="1200">
                <a:solidFill>
                  <a:srgbClr val="1F1F1F"/>
                </a:solidFill>
                <a:highlight>
                  <a:srgbClr val="FFFFFF"/>
                </a:highlight>
              </a:rPr>
              <a:t>We trained a model to classify mountain bike riding styles, starting from the resnet34 model that has already been trained to solve an image classification problem involing many types of images.</a:t>
            </a:r>
            <a:endParaRPr sz="1200">
              <a:solidFill>
                <a:srgbClr val="1F1F1F"/>
              </a:solidFill>
              <a:highlight>
                <a:srgbClr val="FFFFFF"/>
              </a:highlight>
            </a:endParaRPr>
          </a:p>
          <a:p>
            <a:pPr indent="0" lvl="0" marL="0" rtl="0" algn="l">
              <a:lnSpc>
                <a:spcPct val="115000"/>
              </a:lnSpc>
              <a:spcBef>
                <a:spcPts val="600"/>
              </a:spcBef>
              <a:spcAft>
                <a:spcPts val="0"/>
              </a:spcAft>
              <a:buNone/>
            </a:pPr>
            <a:r>
              <a:rPr lang="en" sz="1200">
                <a:solidFill>
                  <a:srgbClr val="1F1F1F"/>
                </a:solidFill>
                <a:highlight>
                  <a:srgbClr val="FFFFFF"/>
                </a:highlight>
              </a:rPr>
              <a:t>FastAI's </a:t>
            </a:r>
            <a:r>
              <a:rPr lang="en" sz="1200">
                <a:solidFill>
                  <a:srgbClr val="1F1F1F"/>
                </a:solidFill>
                <a:highlight>
                  <a:srgbClr val="FFFFFF"/>
                </a:highlight>
                <a:latin typeface="Roboto Mono"/>
                <a:ea typeface="Roboto Mono"/>
                <a:cs typeface="Roboto Mono"/>
                <a:sym typeface="Roboto Mono"/>
              </a:rPr>
              <a:t>vision_learner</a:t>
            </a:r>
            <a:r>
              <a:rPr lang="en" sz="1200">
                <a:solidFill>
                  <a:srgbClr val="1F1F1F"/>
                </a:solidFill>
                <a:highlight>
                  <a:srgbClr val="FFFFFF"/>
                </a:highlight>
              </a:rPr>
              <a:t> makes this very easy to perform.</a:t>
            </a:r>
            <a:endParaRPr sz="1300">
              <a:solidFill>
                <a:schemeClr val="dk1"/>
              </a:solidFill>
            </a:endParaRPr>
          </a:p>
          <a:p>
            <a:pPr indent="0" lvl="0" marL="0" rtl="0" algn="l">
              <a:lnSpc>
                <a:spcPct val="115000"/>
              </a:lnSpc>
              <a:spcBef>
                <a:spcPts val="600"/>
              </a:spcBef>
              <a:spcAft>
                <a:spcPts val="0"/>
              </a:spcAft>
              <a:buNone/>
            </a:pPr>
            <a:r>
              <a:t/>
            </a:r>
            <a:endParaRPr sz="1300">
              <a:solidFill>
                <a:schemeClr val="dk1"/>
              </a:solidFill>
            </a:endParaRPr>
          </a:p>
          <a:p>
            <a:pPr indent="0" lvl="0" marL="0" rtl="0" algn="l">
              <a:lnSpc>
                <a:spcPct val="115000"/>
              </a:lnSpc>
              <a:spcBef>
                <a:spcPts val="600"/>
              </a:spcBef>
              <a:spcAft>
                <a:spcPts val="0"/>
              </a:spcAft>
              <a:buNone/>
            </a:pPr>
            <a:r>
              <a:t/>
            </a:r>
            <a:endParaRPr sz="1300">
              <a:solidFill>
                <a:schemeClr val="dk1"/>
              </a:solidFill>
            </a:endParaRPr>
          </a:p>
          <a:p>
            <a:pPr indent="0" lvl="0" marL="0" rtl="0" algn="l">
              <a:lnSpc>
                <a:spcPct val="115000"/>
              </a:lnSpc>
              <a:spcBef>
                <a:spcPts val="600"/>
              </a:spcBef>
              <a:spcAft>
                <a:spcPts val="0"/>
              </a:spcAft>
              <a:buNone/>
            </a:pPr>
            <a:r>
              <a:t/>
            </a:r>
            <a:endParaRPr sz="1300">
              <a:solidFill>
                <a:schemeClr val="dk1"/>
              </a:solidFill>
            </a:endParaRPr>
          </a:p>
          <a:p>
            <a:pPr indent="0" lvl="0" marL="0" rtl="0" algn="l">
              <a:lnSpc>
                <a:spcPct val="115000"/>
              </a:lnSpc>
              <a:spcBef>
                <a:spcPts val="600"/>
              </a:spcBef>
              <a:spcAft>
                <a:spcPts val="0"/>
              </a:spcAft>
              <a:buClr>
                <a:schemeClr val="dk1"/>
              </a:buClr>
              <a:buSzPts val="1100"/>
              <a:buFont typeface="Arial"/>
              <a:buNone/>
            </a:pPr>
            <a:r>
              <a:rPr lang="en" sz="1300">
                <a:solidFill>
                  <a:schemeClr val="dk1"/>
                </a:solidFill>
              </a:rPr>
              <a:t>	</a:t>
            </a:r>
            <a:endParaRPr sz="1300">
              <a:solidFill>
                <a:schemeClr val="dk1"/>
              </a:solidFill>
            </a:endParaRPr>
          </a:p>
          <a:p>
            <a:pPr indent="0" lvl="0" marL="0" rtl="0" algn="l">
              <a:lnSpc>
                <a:spcPct val="115000"/>
              </a:lnSpc>
              <a:spcBef>
                <a:spcPts val="600"/>
              </a:spcBef>
              <a:spcAft>
                <a:spcPts val="0"/>
              </a:spcAft>
              <a:buNone/>
            </a:pPr>
            <a:r>
              <a:t/>
            </a:r>
            <a:endParaRPr b="1" sz="1200">
              <a:solidFill>
                <a:srgbClr val="1F1F1F"/>
              </a:solidFill>
              <a:highlight>
                <a:srgbClr val="FFFFFF"/>
              </a:highlight>
            </a:endParaRPr>
          </a:p>
          <a:p>
            <a:pPr indent="0" lvl="0" marL="0" rtl="0" algn="l">
              <a:lnSpc>
                <a:spcPct val="115000"/>
              </a:lnSpc>
              <a:spcBef>
                <a:spcPts val="600"/>
              </a:spcBef>
              <a:spcAft>
                <a:spcPts val="0"/>
              </a:spcAft>
              <a:buNone/>
            </a:pPr>
            <a:r>
              <a:t/>
            </a:r>
            <a:endParaRPr sz="1200">
              <a:solidFill>
                <a:schemeClr val="dk1"/>
              </a:solidFill>
              <a:highlight>
                <a:schemeClr val="lt1"/>
              </a:highlight>
            </a:endParaRPr>
          </a:p>
          <a:p>
            <a:pPr indent="0" lvl="0" marL="457200" rtl="0" algn="l">
              <a:lnSpc>
                <a:spcPct val="115000"/>
              </a:lnSpc>
              <a:spcBef>
                <a:spcPts val="6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a1ce3ae18e_0_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a1ce3ae18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300">
                <a:solidFill>
                  <a:schemeClr val="dk1"/>
                </a:solidFill>
              </a:rPr>
              <a:t>The outputs displayed on this slide is show our  </a:t>
            </a:r>
            <a:r>
              <a:rPr b="1" lang="en" sz="1300">
                <a:solidFill>
                  <a:schemeClr val="dk1"/>
                </a:solidFill>
              </a:rPr>
              <a:t>training results from FastAI’s </a:t>
            </a:r>
            <a:r>
              <a:rPr b="1" lang="en" sz="1300">
                <a:solidFill>
                  <a:srgbClr val="188038"/>
                </a:solidFill>
                <a:latin typeface="Roboto Mono"/>
                <a:ea typeface="Roboto Mono"/>
                <a:cs typeface="Roboto Mono"/>
                <a:sym typeface="Roboto Mono"/>
              </a:rPr>
              <a:t>learn.fine_tune()</a:t>
            </a:r>
            <a:r>
              <a:rPr lang="en" sz="1300">
                <a:solidFill>
                  <a:schemeClr val="dk1"/>
                </a:solidFill>
              </a:rPr>
              <a:t>, and it gives us insight into how the model is learning….</a:t>
            </a:r>
            <a:endParaRPr sz="1300">
              <a:solidFill>
                <a:schemeClr val="dk1"/>
              </a:solidFill>
            </a:endParaRPr>
          </a:p>
          <a:p>
            <a:pPr indent="-311150" lvl="0" marL="457200" rtl="0" algn="l">
              <a:lnSpc>
                <a:spcPct val="115000"/>
              </a:lnSpc>
              <a:spcBef>
                <a:spcPts val="600"/>
              </a:spcBef>
              <a:spcAft>
                <a:spcPts val="0"/>
              </a:spcAft>
              <a:buClr>
                <a:schemeClr val="dk1"/>
              </a:buClr>
              <a:buSzPts val="1300"/>
              <a:buChar char="●"/>
            </a:pPr>
            <a:r>
              <a:rPr lang="en" sz="1300">
                <a:solidFill>
                  <a:schemeClr val="dk1"/>
                </a:solidFill>
              </a:rPr>
              <a:t>Column 1 - Epoche - Shows us the current trianings round or pass through the data set.</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Column 2 - train_loss - Shows us the how </a:t>
            </a:r>
            <a:r>
              <a:rPr lang="en" sz="1300">
                <a:solidFill>
                  <a:schemeClr val="dk1"/>
                </a:solidFill>
              </a:rPr>
              <a:t>much error the model made </a:t>
            </a:r>
            <a:r>
              <a:rPr i="1" lang="en" sz="1300">
                <a:solidFill>
                  <a:schemeClr val="dk1"/>
                </a:solidFill>
              </a:rPr>
              <a:t>on the training data</a:t>
            </a:r>
            <a:r>
              <a:rPr lang="en" sz="1300">
                <a:solidFill>
                  <a:schemeClr val="dk1"/>
                </a:solidFill>
              </a:rPr>
              <a:t>. Lower = better fit</a:t>
            </a:r>
            <a:endParaRPr sz="13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300">
                <a:solidFill>
                  <a:schemeClr val="dk1"/>
                </a:solidFill>
              </a:rPr>
              <a:t>Column 3 - valid_loss - Shows us</a:t>
            </a:r>
            <a:r>
              <a:rPr lang="en" sz="1400">
                <a:solidFill>
                  <a:schemeClr val="dk1"/>
                </a:solidFill>
              </a:rPr>
              <a:t> </a:t>
            </a:r>
            <a:r>
              <a:rPr lang="en" sz="1200">
                <a:solidFill>
                  <a:schemeClr val="dk1"/>
                </a:solidFill>
              </a:rPr>
              <a:t>How much error the model made </a:t>
            </a:r>
            <a:r>
              <a:rPr i="1" lang="en" sz="1200">
                <a:solidFill>
                  <a:schemeClr val="dk1"/>
                </a:solidFill>
              </a:rPr>
              <a:t>on the validation data</a:t>
            </a:r>
            <a:r>
              <a:rPr lang="en" sz="1200">
                <a:solidFill>
                  <a:schemeClr val="dk1"/>
                </a:solidFill>
              </a:rPr>
              <a:t> (data it hasn’t seen before). Lower = better generalization.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Column 4 - accuracy - The fraction of validation images correctly classified (0.5 is 50%)</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Column 5 - time - shows us How long that epoch took to run.</a:t>
            </a:r>
            <a:endParaRPr sz="1200">
              <a:solidFill>
                <a:schemeClr val="dk1"/>
              </a:solidFill>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Analysing these results for our model – </a:t>
            </a:r>
            <a:endParaRPr sz="1200">
              <a:solidFill>
                <a:schemeClr val="dk1"/>
              </a:solidFill>
            </a:endParaRPr>
          </a:p>
          <a:p>
            <a:pPr indent="0" lvl="0" marL="0" rtl="0" algn="l">
              <a:lnSpc>
                <a:spcPct val="115000"/>
              </a:lnSpc>
              <a:spcBef>
                <a:spcPts val="600"/>
              </a:spcBef>
              <a:spcAft>
                <a:spcPts val="0"/>
              </a:spcAft>
              <a:buNone/>
            </a:pPr>
            <a:r>
              <a:rPr lang="en" sz="1200">
                <a:solidFill>
                  <a:schemeClr val="dk1"/>
                </a:solidFill>
              </a:rPr>
              <a:t>TEST 1 </a:t>
            </a:r>
            <a:endParaRPr sz="1200">
              <a:solidFill>
                <a:schemeClr val="dk1"/>
              </a:solidFill>
            </a:endParaRPr>
          </a:p>
          <a:p>
            <a:pPr indent="-304800" lvl="0" marL="457200" rtl="0" algn="l">
              <a:lnSpc>
                <a:spcPct val="115000"/>
              </a:lnSpc>
              <a:spcBef>
                <a:spcPts val="600"/>
              </a:spcBef>
              <a:spcAft>
                <a:spcPts val="0"/>
              </a:spcAft>
              <a:buClr>
                <a:schemeClr val="dk1"/>
              </a:buClr>
              <a:buSzPts val="1200"/>
              <a:buChar char="●"/>
            </a:pPr>
            <a:r>
              <a:rPr lang="en">
                <a:solidFill>
                  <a:schemeClr val="dk1"/>
                </a:solidFill>
              </a:rPr>
              <a:t>The model starts with moderate loss values (normal for the first epoch).</a:t>
            </a:r>
            <a:endParaRPr>
              <a:solidFill>
                <a:schemeClr val="dk1"/>
              </a:solidFill>
            </a:endParaRPr>
          </a:p>
          <a:p>
            <a:pPr indent="-304800" lvl="0" marL="457200" rtl="0" algn="l">
              <a:lnSpc>
                <a:spcPct val="115000"/>
              </a:lnSpc>
              <a:spcBef>
                <a:spcPts val="0"/>
              </a:spcBef>
              <a:spcAft>
                <a:spcPts val="0"/>
              </a:spcAft>
              <a:buClr>
                <a:schemeClr val="dk1"/>
              </a:buClr>
              <a:buSzPts val="1200"/>
              <a:buChar char="●"/>
            </a:pPr>
            <a:r>
              <a:rPr lang="en">
                <a:solidFill>
                  <a:srgbClr val="188038"/>
                </a:solidFill>
                <a:latin typeface="Roboto Mono"/>
                <a:ea typeface="Roboto Mono"/>
                <a:cs typeface="Roboto Mono"/>
                <a:sym typeface="Roboto Mono"/>
              </a:rPr>
              <a:t>accuracy = 0.47</a:t>
            </a:r>
            <a:r>
              <a:rPr lang="en">
                <a:solidFill>
                  <a:schemeClr val="dk1"/>
                </a:solidFill>
              </a:rPr>
              <a:t> → about </a:t>
            </a:r>
            <a:r>
              <a:rPr b="1" lang="en">
                <a:solidFill>
                  <a:schemeClr val="dk1"/>
                </a:solidFill>
              </a:rPr>
              <a:t>47% of validation images</a:t>
            </a:r>
            <a:r>
              <a:rPr lang="en">
                <a:solidFill>
                  <a:schemeClr val="dk1"/>
                </a:solidFill>
              </a:rPr>
              <a:t> are classified correctly after the very first short training phase.</a:t>
            </a:r>
            <a:endParaRPr>
              <a:solidFill>
                <a:schemeClr val="dk1"/>
              </a:solidFill>
            </a:endParaRPr>
          </a:p>
          <a:p>
            <a:pPr indent="-304800" lvl="0" marL="457200" rtl="0" algn="l">
              <a:lnSpc>
                <a:spcPct val="115000"/>
              </a:lnSpc>
              <a:spcBef>
                <a:spcPts val="0"/>
              </a:spcBef>
              <a:spcAft>
                <a:spcPts val="0"/>
              </a:spcAft>
              <a:buClr>
                <a:schemeClr val="dk1"/>
              </a:buClr>
              <a:buSzPts val="1200"/>
              <a:buChar char="●"/>
            </a:pPr>
            <a:r>
              <a:rPr lang="en">
                <a:solidFill>
                  <a:schemeClr val="dk1"/>
                </a:solidFill>
              </a:rPr>
              <a:t>This is a good </a:t>
            </a:r>
            <a:r>
              <a:rPr i="1" lang="en">
                <a:solidFill>
                  <a:schemeClr val="dk1"/>
                </a:solidFill>
              </a:rPr>
              <a:t>initial baseline</a:t>
            </a:r>
            <a:r>
              <a:rPr lang="en">
                <a:solidFill>
                  <a:schemeClr val="dk1"/>
                </a:solidFill>
              </a:rPr>
              <a:t>.</a:t>
            </a:r>
            <a:endParaRPr sz="1300">
              <a:solidFill>
                <a:schemeClr val="dk1"/>
              </a:solidFill>
            </a:endParaRPr>
          </a:p>
          <a:p>
            <a:pPr indent="0" lvl="0" marL="0" rtl="0" algn="l">
              <a:lnSpc>
                <a:spcPct val="115000"/>
              </a:lnSpc>
              <a:spcBef>
                <a:spcPts val="600"/>
              </a:spcBef>
              <a:spcAft>
                <a:spcPts val="0"/>
              </a:spcAft>
              <a:buNone/>
            </a:pPr>
            <a:r>
              <a:rPr lang="en" sz="1300">
                <a:solidFill>
                  <a:schemeClr val="dk1"/>
                </a:solidFill>
              </a:rPr>
              <a:t>TEST 2</a:t>
            </a:r>
            <a:endParaRPr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Train loss</a:t>
            </a:r>
            <a:r>
              <a:rPr lang="en">
                <a:solidFill>
                  <a:schemeClr val="dk1"/>
                </a:solidFill>
              </a:rPr>
              <a:t> decreases steadily (2.6 → 1.3), showing that the model is learning patterns in our training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Validation loss</a:t>
            </a:r>
            <a:r>
              <a:rPr lang="en">
                <a:solidFill>
                  <a:schemeClr val="dk1"/>
                </a:solidFill>
              </a:rPr>
              <a:t> also decreases (1.48 → 1.29), meaning it’s generalizing better to unseen images.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Accuracy</a:t>
            </a:r>
            <a:r>
              <a:rPr lang="en">
                <a:solidFill>
                  <a:schemeClr val="dk1"/>
                </a:solidFill>
              </a:rPr>
              <a:t> improves from 47% → </a:t>
            </a:r>
            <a:r>
              <a:rPr b="1" lang="en">
                <a:solidFill>
                  <a:schemeClr val="dk1"/>
                </a:solidFill>
              </a:rPr>
              <a:t>~56%</a:t>
            </a:r>
            <a:r>
              <a:rPr lang="en">
                <a:solidFill>
                  <a:schemeClr val="dk1"/>
                </a:solidFill>
              </a:rPr>
              <a:t> — that’s a solid improvement after only 3 more runs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After the second run, we can see that the accuracy stabilizes, suggesting that the model is approaching a learning plateau.</a:t>
            </a:r>
            <a:endParaRPr>
              <a:solidFill>
                <a:schemeClr val="dk1"/>
              </a:solidFill>
            </a:endParaRPr>
          </a:p>
          <a:p>
            <a:pPr indent="0" lvl="0" marL="0" rtl="0" algn="l">
              <a:lnSpc>
                <a:spcPct val="115000"/>
              </a:lnSpc>
              <a:spcBef>
                <a:spcPts val="1200"/>
              </a:spcBef>
              <a:spcAft>
                <a:spcPts val="0"/>
              </a:spcAft>
              <a:buNone/>
            </a:pPr>
            <a:r>
              <a:rPr lang="en">
                <a:solidFill>
                  <a:schemeClr val="dk1"/>
                </a:solidFill>
              </a:rPr>
              <a:t> </a:t>
            </a:r>
            <a:r>
              <a:rPr b="1" lang="en">
                <a:solidFill>
                  <a:schemeClr val="dk1"/>
                </a:solidFill>
              </a:rPr>
              <a:t>In short:</a:t>
            </a:r>
            <a:r>
              <a:rPr lang="en">
                <a:solidFill>
                  <a:schemeClr val="dk1"/>
                </a:solidFill>
              </a:rPr>
              <a:t> our model is </a:t>
            </a:r>
            <a:r>
              <a:rPr i="1" lang="en">
                <a:solidFill>
                  <a:schemeClr val="dk1"/>
                </a:solidFill>
              </a:rPr>
              <a:t>learning meaningfully</a:t>
            </a:r>
            <a:r>
              <a:rPr lang="en">
                <a:solidFill>
                  <a:schemeClr val="dk1"/>
                </a:solidFill>
              </a:rPr>
              <a:t> and not overfitting yet.</a:t>
            </a:r>
            <a:endParaRPr>
              <a:solidFill>
                <a:schemeClr val="dk1"/>
              </a:solidFill>
            </a:endParaRPr>
          </a:p>
          <a:p>
            <a:pPr indent="0" lvl="0" marL="0" rtl="0" algn="l">
              <a:lnSpc>
                <a:spcPct val="115000"/>
              </a:lnSpc>
              <a:spcBef>
                <a:spcPts val="12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lnSpc>
                <a:spcPct val="115000"/>
              </a:lnSpc>
              <a:spcBef>
                <a:spcPts val="600"/>
              </a:spcBef>
              <a:spcAft>
                <a:spcPts val="0"/>
              </a:spcAft>
              <a:buNone/>
            </a:pPr>
            <a:r>
              <a:t/>
            </a:r>
            <a:endParaRPr sz="1300">
              <a:solidFill>
                <a:schemeClr val="dk1"/>
              </a:solidFill>
            </a:endParaRPr>
          </a:p>
          <a:p>
            <a:pPr indent="0" lvl="0" marL="0" rtl="0" algn="l">
              <a:lnSpc>
                <a:spcPct val="115000"/>
              </a:lnSpc>
              <a:spcBef>
                <a:spcPts val="600"/>
              </a:spcBef>
              <a:spcAft>
                <a:spcPts val="0"/>
              </a:spcAft>
              <a:buNone/>
            </a:pPr>
            <a:r>
              <a:t/>
            </a:r>
            <a:endParaRPr b="1" sz="1200">
              <a:solidFill>
                <a:srgbClr val="1F1F1F"/>
              </a:solidFill>
              <a:highlight>
                <a:srgbClr val="FFFFFF"/>
              </a:highlight>
            </a:endParaRPr>
          </a:p>
          <a:p>
            <a:pPr indent="0" lvl="0" marL="0" rtl="0" algn="l">
              <a:lnSpc>
                <a:spcPct val="115000"/>
              </a:lnSpc>
              <a:spcBef>
                <a:spcPts val="600"/>
              </a:spcBef>
              <a:spcAft>
                <a:spcPts val="0"/>
              </a:spcAft>
              <a:buNone/>
            </a:pPr>
            <a:r>
              <a:t/>
            </a:r>
            <a:endParaRPr sz="1200">
              <a:solidFill>
                <a:schemeClr val="dk1"/>
              </a:solidFill>
              <a:highlight>
                <a:schemeClr val="lt1"/>
              </a:highlight>
            </a:endParaRPr>
          </a:p>
          <a:p>
            <a:pPr indent="0" lvl="0" marL="457200" rtl="0" algn="l">
              <a:lnSpc>
                <a:spcPct val="115000"/>
              </a:lnSpc>
              <a:spcBef>
                <a:spcPts val="6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a1ce3ae18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a1ce3ae18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assess performance we uses</a:t>
            </a:r>
            <a:r>
              <a:rPr lang="en" sz="1200">
                <a:solidFill>
                  <a:srgbClr val="1F1F1F"/>
                </a:solidFill>
                <a:highlight>
                  <a:srgbClr val="FFFFFF"/>
                </a:highlight>
              </a:rPr>
              <a:t> FastAI's </a:t>
            </a:r>
            <a:r>
              <a:rPr lang="en" sz="1200">
                <a:solidFill>
                  <a:srgbClr val="1F1F1F"/>
                </a:solidFill>
                <a:highlight>
                  <a:srgbClr val="FFFFFF"/>
                </a:highlight>
                <a:latin typeface="Roboto Mono"/>
                <a:ea typeface="Roboto Mono"/>
                <a:cs typeface="Roboto Mono"/>
                <a:sym typeface="Roboto Mono"/>
              </a:rPr>
              <a:t>ClassificationInterpretation</a:t>
            </a:r>
            <a:r>
              <a:rPr lang="en" sz="1200">
                <a:solidFill>
                  <a:srgbClr val="1F1F1F"/>
                </a:solidFill>
                <a:highlight>
                  <a:srgbClr val="FFFFFF"/>
                </a:highlight>
              </a:rPr>
              <a:t> function to help analyze the performance of the model.</a:t>
            </a:r>
            <a:endParaRPr sz="1200">
              <a:solidFill>
                <a:srgbClr val="1F1F1F"/>
              </a:solidFill>
              <a:highlight>
                <a:srgbClr val="FFFFFF"/>
              </a:highlight>
            </a:endParaRPr>
          </a:p>
          <a:p>
            <a:pPr indent="0" lvl="0" marL="0" rtl="0" algn="l">
              <a:spcBef>
                <a:spcPts val="0"/>
              </a:spcBef>
              <a:spcAft>
                <a:spcPts val="0"/>
              </a:spcAft>
              <a:buNone/>
            </a:pPr>
            <a:r>
              <a:t/>
            </a:r>
            <a:endParaRPr sz="1200">
              <a:solidFill>
                <a:srgbClr val="1F1F1F"/>
              </a:solidFill>
              <a:highlight>
                <a:srgbClr val="FFFFFF"/>
              </a:highlight>
            </a:endParaRPr>
          </a:p>
          <a:p>
            <a:pPr indent="0" lvl="0" marL="0" rtl="0" algn="l">
              <a:spcBef>
                <a:spcPts val="0"/>
              </a:spcBef>
              <a:spcAft>
                <a:spcPts val="0"/>
              </a:spcAft>
              <a:buNone/>
            </a:pPr>
            <a:r>
              <a:rPr lang="en" sz="1200">
                <a:solidFill>
                  <a:srgbClr val="1F1F1F"/>
                </a:solidFill>
                <a:highlight>
                  <a:srgbClr val="FFFFFF"/>
                </a:highlight>
              </a:rPr>
              <a:t>A confusion matrix is one of the most insightful models we can use to analyze performance..</a:t>
            </a:r>
            <a:endParaRPr sz="1200">
              <a:solidFill>
                <a:srgbClr val="1F1F1F"/>
              </a:solidFill>
              <a:highlight>
                <a:srgbClr val="FFFFFF"/>
              </a:highlight>
            </a:endParaRPr>
          </a:p>
          <a:p>
            <a:pPr indent="0" lvl="0" marL="0" rtl="0" algn="l">
              <a:spcBef>
                <a:spcPts val="0"/>
              </a:spcBef>
              <a:spcAft>
                <a:spcPts val="0"/>
              </a:spcAft>
              <a:buNone/>
            </a:pPr>
            <a:r>
              <a:rPr lang="en" sz="1200">
                <a:solidFill>
                  <a:srgbClr val="1F1F1F"/>
                </a:solidFill>
                <a:highlight>
                  <a:srgbClr val="FFFFFF"/>
                </a:highlight>
              </a:rPr>
              <a:t> </a:t>
            </a:r>
            <a:r>
              <a:rPr lang="en">
                <a:solidFill>
                  <a:schemeClr val="dk1"/>
                </a:solidFill>
              </a:rPr>
              <a:t>Each row = </a:t>
            </a:r>
            <a:r>
              <a:rPr b="1" lang="en">
                <a:solidFill>
                  <a:schemeClr val="dk1"/>
                </a:solidFill>
              </a:rPr>
              <a:t>actual class</a:t>
            </a:r>
            <a:r>
              <a:rPr lang="en">
                <a:solidFill>
                  <a:schemeClr val="dk1"/>
                </a:solidFill>
              </a:rPr>
              <a:t> (the true bike riding style)</a:t>
            </a:r>
            <a:br>
              <a:rPr lang="en">
                <a:solidFill>
                  <a:schemeClr val="dk1"/>
                </a:solidFill>
              </a:rPr>
            </a:br>
            <a:r>
              <a:rPr lang="en">
                <a:solidFill>
                  <a:schemeClr val="dk1"/>
                </a:solidFill>
              </a:rPr>
              <a:t> Each column = </a:t>
            </a:r>
            <a:r>
              <a:rPr b="1" lang="en">
                <a:solidFill>
                  <a:schemeClr val="dk1"/>
                </a:solidFill>
              </a:rPr>
              <a:t>predicted class</a:t>
            </a:r>
            <a:r>
              <a:rPr lang="en">
                <a:solidFill>
                  <a:schemeClr val="dk1"/>
                </a:solidFill>
              </a:rPr>
              <a:t> (what our model guessed)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Dark diagonal cells = correct classifications</a:t>
            </a:r>
            <a:br>
              <a:rPr lang="en">
                <a:solidFill>
                  <a:schemeClr val="dk1"/>
                </a:solidFill>
              </a:rPr>
            </a:br>
            <a:r>
              <a:rPr lang="en">
                <a:solidFill>
                  <a:schemeClr val="dk1"/>
                </a:solidFill>
              </a:rPr>
              <a:t>Off-diagonal cells = misclassification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Results ROW BY ROW – </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Cross_country – 9 correctly predicted; 8 mislabeled as </a:t>
            </a:r>
            <a:r>
              <a:rPr i="1" lang="en">
                <a:solidFill>
                  <a:schemeClr val="dk1"/>
                </a:solidFill>
              </a:rPr>
              <a:t>dirt_jumper</a:t>
            </a:r>
            <a:r>
              <a:rPr lang="en">
                <a:solidFill>
                  <a:schemeClr val="dk1"/>
                </a:solidFill>
              </a:rPr>
              <a:t>; small confusion with </a:t>
            </a:r>
            <a:r>
              <a:rPr i="1" lang="en">
                <a:solidFill>
                  <a:schemeClr val="dk1"/>
                </a:solidFill>
              </a:rPr>
              <a:t>downhill</a:t>
            </a:r>
            <a:r>
              <a:rPr lang="en">
                <a:solidFill>
                  <a:schemeClr val="dk1"/>
                </a:solidFill>
              </a:rPr>
              <a:t> and </a:t>
            </a:r>
            <a:r>
              <a:rPr i="1" lang="en">
                <a:solidFill>
                  <a:schemeClr val="dk1"/>
                </a:solidFill>
              </a:rPr>
              <a:t>trail</a:t>
            </a:r>
            <a:r>
              <a:rPr lang="en">
                <a:solidFill>
                  <a:schemeClr val="dk1"/>
                </a:solidFill>
              </a:rPr>
              <a: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Dirt_jumper – 15 correctly predicted… this is the strongest performance; only 4 misclassified as </a:t>
            </a:r>
            <a:r>
              <a:rPr i="1" lang="en">
                <a:solidFill>
                  <a:schemeClr val="dk1"/>
                </a:solidFill>
              </a:rPr>
              <a:t>cross_country</a:t>
            </a:r>
            <a:r>
              <a:rPr lang="en">
                <a:solidFill>
                  <a:schemeClr val="dk1"/>
                </a:solidFill>
              </a:rPr>
              <a: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Downhill – 1 correctly predicted, some confused with </a:t>
            </a:r>
            <a:r>
              <a:rPr i="1" lang="en">
                <a:solidFill>
                  <a:schemeClr val="dk1"/>
                </a:solidFill>
              </a:rPr>
              <a:t>cross_country</a:t>
            </a:r>
            <a:r>
              <a:rPr lang="en">
                <a:solidFill>
                  <a:schemeClr val="dk1"/>
                </a:solidFill>
              </a:rPr>
              <a:t>, </a:t>
            </a:r>
            <a:r>
              <a:rPr i="1" lang="en">
                <a:solidFill>
                  <a:schemeClr val="dk1"/>
                </a:solidFill>
              </a:rPr>
              <a:t>enduro</a:t>
            </a:r>
            <a:r>
              <a:rPr lang="en">
                <a:solidFill>
                  <a:schemeClr val="dk1"/>
                </a:solidFill>
              </a:rPr>
              <a:t>, and </a:t>
            </a:r>
            <a:r>
              <a:rPr i="1" lang="en">
                <a:solidFill>
                  <a:schemeClr val="dk1"/>
                </a:solidFill>
              </a:rPr>
              <a:t>trail</a:t>
            </a:r>
            <a:r>
              <a:rPr lang="en">
                <a:solidFill>
                  <a:schemeClr val="dk1"/>
                </a:solidFill>
              </a:rPr>
              <a:t>.  The moodel seems to struggles due to limited samples or visual similarity.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Enduro – 2 correct, 3 misclassified as </a:t>
            </a:r>
            <a:r>
              <a:rPr i="1" lang="en">
                <a:solidFill>
                  <a:schemeClr val="dk1"/>
                </a:solidFill>
              </a:rPr>
              <a:t>trail</a:t>
            </a:r>
            <a:r>
              <a:rPr lang="en">
                <a:solidFill>
                  <a:schemeClr val="dk1"/>
                </a:solidFill>
              </a:rPr>
              <a:t>, 1 as </a:t>
            </a:r>
            <a:r>
              <a:rPr i="1" lang="en">
                <a:solidFill>
                  <a:schemeClr val="dk1"/>
                </a:solidFill>
              </a:rPr>
              <a:t>cross_country</a:t>
            </a:r>
            <a:r>
              <a:rPr lang="en">
                <a:solidFill>
                  <a:schemeClr val="dk1"/>
                </a:solidFill>
              </a:rPr>
              <a:t>. This could be due to the fact that enduro and trail bikes often look visually similar due to suspension style.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Trail – 13 correctly predicted — good accuracy; only 3 confused as </a:t>
            </a:r>
            <a:r>
              <a:rPr i="1" lang="en">
                <a:solidFill>
                  <a:schemeClr val="dk1"/>
                </a:solidFill>
              </a:rPr>
              <a:t>dirt_jumper</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OVERALL – </a:t>
            </a:r>
            <a:br>
              <a:rPr b="1" lang="en">
                <a:solidFill>
                  <a:schemeClr val="dk1"/>
                </a:solidFill>
              </a:rPr>
            </a:br>
            <a:endParaRPr b="1">
              <a:solidFill>
                <a:schemeClr val="dk1"/>
              </a:solidFill>
            </a:endParaRPr>
          </a:p>
          <a:p>
            <a:pPr indent="-317500" lvl="0" marL="457200" rtl="0" algn="l">
              <a:spcBef>
                <a:spcPts val="0"/>
              </a:spcBef>
              <a:spcAft>
                <a:spcPts val="0"/>
              </a:spcAft>
              <a:buClr>
                <a:schemeClr val="dk1"/>
              </a:buClr>
              <a:buSzPts val="1400"/>
              <a:buChar char="●"/>
            </a:pPr>
            <a:r>
              <a:rPr i="1" lang="en">
                <a:solidFill>
                  <a:schemeClr val="dk1"/>
                </a:solidFill>
              </a:rPr>
              <a:t>dirt_jumper</a:t>
            </a:r>
            <a:r>
              <a:rPr lang="en">
                <a:solidFill>
                  <a:schemeClr val="dk1"/>
                </a:solidFill>
              </a:rPr>
              <a:t> and </a:t>
            </a:r>
            <a:r>
              <a:rPr i="1" lang="en">
                <a:solidFill>
                  <a:schemeClr val="dk1"/>
                </a:solidFill>
              </a:rPr>
              <a:t>trail</a:t>
            </a:r>
            <a:r>
              <a:rPr lang="en">
                <a:solidFill>
                  <a:schemeClr val="dk1"/>
                </a:solidFill>
              </a:rPr>
              <a:t> are the easiest for your model to recognize…. Likely because they have distinct frame geometries or color patterns.</a:t>
            </a:r>
            <a:br>
              <a:rPr b="1" lang="en">
                <a:solidFill>
                  <a:schemeClr val="dk1"/>
                </a:solidFill>
              </a:rPr>
            </a:b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i="1" lang="en">
                <a:solidFill>
                  <a:schemeClr val="dk1"/>
                </a:solidFill>
              </a:rPr>
              <a:t>downhill</a:t>
            </a:r>
            <a:r>
              <a:rPr lang="en">
                <a:solidFill>
                  <a:schemeClr val="dk1"/>
                </a:solidFill>
              </a:rPr>
              <a:t> and </a:t>
            </a:r>
            <a:r>
              <a:rPr i="1" lang="en">
                <a:solidFill>
                  <a:schemeClr val="dk1"/>
                </a:solidFill>
              </a:rPr>
              <a:t>enduro</a:t>
            </a:r>
            <a:r>
              <a:rPr lang="en">
                <a:solidFill>
                  <a:schemeClr val="dk1"/>
                </a:solidFill>
              </a:rPr>
              <a:t> seem to be harder for the model to distinguish between — these bikes share full-suspension designs and are often visually similar.</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i="1" lang="en">
                <a:solidFill>
                  <a:schemeClr val="dk1"/>
                </a:solidFill>
              </a:rPr>
              <a:t>cross_country</a:t>
            </a:r>
            <a:r>
              <a:rPr lang="en">
                <a:solidFill>
                  <a:schemeClr val="dk1"/>
                </a:solidFill>
              </a:rPr>
              <a:t> also overlaps visually with </a:t>
            </a:r>
            <a:r>
              <a:rPr i="1" lang="en">
                <a:solidFill>
                  <a:schemeClr val="dk1"/>
                </a:solidFill>
              </a:rPr>
              <a:t>trail</a:t>
            </a:r>
            <a:r>
              <a:rPr lang="en">
                <a:solidFill>
                  <a:schemeClr val="dk1"/>
                </a:solidFill>
              </a:rPr>
              <a:t> and </a:t>
            </a:r>
            <a:r>
              <a:rPr i="1" lang="en">
                <a:solidFill>
                  <a:schemeClr val="dk1"/>
                </a:solidFill>
              </a:rPr>
              <a:t>dirt_jumper</a:t>
            </a:r>
            <a:r>
              <a:rPr lang="en">
                <a:solidFill>
                  <a:schemeClr val="dk1"/>
                </a:solidFill>
              </a:rPr>
              <a:t>.</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200">
              <a:solidFill>
                <a:srgbClr val="1F1F1F"/>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9871134c8f_2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9871134c8f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rgbClr val="1F1F1F"/>
                </a:solidFill>
                <a:highlight>
                  <a:srgbClr val="FFFFFF"/>
                </a:highlight>
              </a:rPr>
              <a:t>We can now use the model to predict the bike riding style for an example image and plot the class probabilities.</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600"/>
              </a:spcBef>
              <a:spcAft>
                <a:spcPts val="0"/>
              </a:spcAft>
              <a:buNone/>
            </a:pPr>
            <a:r>
              <a:rPr lang="en" sz="1200">
                <a:solidFill>
                  <a:srgbClr val="1F1F1F"/>
                </a:solidFill>
                <a:highlight>
                  <a:srgbClr val="FFFFFF"/>
                </a:highlight>
              </a:rPr>
              <a:t>We will first test  the model with one of our own images from our data set.. And then test the model with 4 external images uploaded from outside of our data set…</a:t>
            </a:r>
            <a:endParaRPr sz="1200">
              <a:solidFill>
                <a:srgbClr val="1F1F1F"/>
              </a:solidFill>
              <a:highlight>
                <a:srgbClr val="FFFFFF"/>
              </a:highlight>
            </a:endParaRPr>
          </a:p>
          <a:p>
            <a:pPr indent="0" lvl="0" marL="0" rtl="0" algn="l">
              <a:lnSpc>
                <a:spcPct val="115000"/>
              </a:lnSpc>
              <a:spcBef>
                <a:spcPts val="600"/>
              </a:spcBef>
              <a:spcAft>
                <a:spcPts val="0"/>
              </a:spcAft>
              <a:buNone/>
            </a:pPr>
            <a:r>
              <a:t/>
            </a:r>
            <a:endParaRPr sz="1200">
              <a:solidFill>
                <a:srgbClr val="1F1F1F"/>
              </a:solidFill>
              <a:highlight>
                <a:srgbClr val="FFFFFF"/>
              </a:highlight>
            </a:endParaRPr>
          </a:p>
          <a:p>
            <a:pPr indent="0" lvl="0" marL="0" rtl="0" algn="l">
              <a:lnSpc>
                <a:spcPct val="115000"/>
              </a:lnSpc>
              <a:spcBef>
                <a:spcPts val="600"/>
              </a:spcBef>
              <a:spcAft>
                <a:spcPts val="600"/>
              </a:spcAft>
              <a:buClr>
                <a:schemeClr val="dk1"/>
              </a:buClr>
              <a:buSzPts val="1100"/>
              <a:buFont typeface="Arial"/>
              <a:buNone/>
            </a:pPr>
            <a:r>
              <a:rPr lang="en" sz="1200">
                <a:solidFill>
                  <a:srgbClr val="1F1F1F"/>
                </a:solidFill>
                <a:highlight>
                  <a:srgbClr val="FFFFFF"/>
                </a:highlight>
              </a:rPr>
              <a:t>WE will go over the models prediction… and whether or not we believe the model predicted accurately or not..</a:t>
            </a:r>
            <a:endParaRPr sz="1200">
              <a:solidFill>
                <a:srgbClr val="1F1F1F"/>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a1ce3ae18e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a1ce3ae18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200">
                <a:solidFill>
                  <a:srgbClr val="1F1F1F"/>
                </a:solidFill>
                <a:highlight>
                  <a:srgbClr val="FFFFFF"/>
                </a:highlight>
              </a:rPr>
              <a:t>The model predicted that the bike in the image is a </a:t>
            </a:r>
            <a:r>
              <a:rPr lang="en" sz="1200">
                <a:solidFill>
                  <a:srgbClr val="1F1F1F"/>
                </a:solidFill>
                <a:highlight>
                  <a:srgbClr val="FFFFFF"/>
                </a:highlight>
                <a:latin typeface="Roboto Mono"/>
                <a:ea typeface="Roboto Mono"/>
                <a:cs typeface="Roboto Mono"/>
                <a:sym typeface="Roboto Mono"/>
              </a:rPr>
              <a:t>downhill</a:t>
            </a:r>
            <a:r>
              <a:rPr lang="en" sz="1200">
                <a:solidFill>
                  <a:srgbClr val="1F1F1F"/>
                </a:solidFill>
                <a:highlight>
                  <a:srgbClr val="FFFFFF"/>
                </a:highlight>
              </a:rPr>
              <a:t> bike, which is accurate!! </a:t>
            </a:r>
            <a:endParaRPr sz="1200">
              <a:solidFill>
                <a:srgbClr val="1F1F1F"/>
              </a:solidFill>
              <a:highlight>
                <a:srgbClr val="FFFFFF"/>
              </a:highlight>
            </a:endParaRPr>
          </a:p>
          <a:p>
            <a:pPr indent="0" lvl="0" marL="0" rtl="0" algn="l">
              <a:spcBef>
                <a:spcPts val="0"/>
              </a:spcBef>
              <a:spcAft>
                <a:spcPts val="0"/>
              </a:spcAft>
              <a:buNone/>
            </a:pPr>
            <a:r>
              <a:t/>
            </a:r>
            <a:endParaRPr sz="1200">
              <a:solidFill>
                <a:srgbClr val="1F1F1F"/>
              </a:solidFill>
              <a:highlight>
                <a:srgbClr val="FFFFFF"/>
              </a:highlight>
            </a:endParaRPr>
          </a:p>
          <a:p>
            <a:pPr indent="0" lvl="0" marL="0" rtl="0" algn="l">
              <a:spcBef>
                <a:spcPts val="0"/>
              </a:spcBef>
              <a:spcAft>
                <a:spcPts val="0"/>
              </a:spcAft>
              <a:buNone/>
            </a:pPr>
            <a:r>
              <a:rPr lang="en" sz="1200">
                <a:solidFill>
                  <a:srgbClr val="1F1F1F"/>
                </a:solidFill>
                <a:highlight>
                  <a:srgbClr val="FFFFFF"/>
                </a:highlight>
              </a:rPr>
              <a:t>You can see that the model silghly predicts this bike may be an </a:t>
            </a:r>
            <a:r>
              <a:rPr lang="en" sz="1200">
                <a:solidFill>
                  <a:srgbClr val="1F1F1F"/>
                </a:solidFill>
                <a:highlight>
                  <a:srgbClr val="FFFFFF"/>
                </a:highlight>
                <a:latin typeface="Roboto Mono"/>
                <a:ea typeface="Roboto Mono"/>
                <a:cs typeface="Roboto Mono"/>
                <a:sym typeface="Roboto Mono"/>
              </a:rPr>
              <a:t>enduro</a:t>
            </a:r>
            <a:r>
              <a:rPr lang="en" sz="1200">
                <a:solidFill>
                  <a:srgbClr val="1F1F1F"/>
                </a:solidFill>
                <a:highlight>
                  <a:srgbClr val="FFFFFF"/>
                </a:highlight>
              </a:rPr>
              <a:t> bike... which is a fair analysis based off the geometry of the bike. But overall, the model did very well for this image from our data set.</a:t>
            </a:r>
            <a:endParaRPr sz="1200">
              <a:solidFill>
                <a:srgbClr val="1F1F1F"/>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a1ce3ae18e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a1ce3ae18e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1F1F1F"/>
                </a:solidFill>
                <a:highlight>
                  <a:srgbClr val="FFFFFF"/>
                </a:highlight>
              </a:rPr>
              <a:t>We tested the model with one of our own images from our data set, but we can apply this to other images.</a:t>
            </a:r>
            <a:endParaRPr sz="1200">
              <a:solidFill>
                <a:srgbClr val="1F1F1F"/>
              </a:solidFill>
              <a:highlight>
                <a:srgbClr val="FFFFFF"/>
              </a:highlight>
            </a:endParaRPr>
          </a:p>
          <a:p>
            <a:pPr indent="0" lvl="0" marL="0" rtl="0" algn="l">
              <a:lnSpc>
                <a:spcPct val="115000"/>
              </a:lnSpc>
              <a:spcBef>
                <a:spcPts val="600"/>
              </a:spcBef>
              <a:spcAft>
                <a:spcPts val="0"/>
              </a:spcAft>
              <a:buNone/>
            </a:pPr>
            <a:r>
              <a:rPr lang="en" sz="1200">
                <a:solidFill>
                  <a:srgbClr val="1F1F1F"/>
                </a:solidFill>
                <a:highlight>
                  <a:srgbClr val="FFFFFF"/>
                </a:highlight>
              </a:rPr>
              <a:t>This will be a good way to test how accurate the model's predictions truly are.</a:t>
            </a:r>
            <a:endParaRPr sz="1200">
              <a:solidFill>
                <a:srgbClr val="1F1F1F"/>
              </a:solidFill>
              <a:highlight>
                <a:srgbClr val="FFFFFF"/>
              </a:highlight>
            </a:endParaRPr>
          </a:p>
          <a:p>
            <a:pPr indent="0" lvl="0" marL="0" rtl="0" algn="l">
              <a:lnSpc>
                <a:spcPct val="115000"/>
              </a:lnSpc>
              <a:spcBef>
                <a:spcPts val="600"/>
              </a:spcBef>
              <a:spcAft>
                <a:spcPts val="0"/>
              </a:spcAft>
              <a:buNone/>
            </a:pPr>
            <a:r>
              <a:t/>
            </a:r>
            <a:endParaRPr sz="1200">
              <a:solidFill>
                <a:srgbClr val="1F1F1F"/>
              </a:solidFill>
              <a:highlight>
                <a:srgbClr val="FFFFFF"/>
              </a:highlight>
            </a:endParaRPr>
          </a:p>
          <a:p>
            <a:pPr indent="0" lvl="0" marL="0" rtl="0" algn="l">
              <a:lnSpc>
                <a:spcPct val="115000"/>
              </a:lnSpc>
              <a:spcBef>
                <a:spcPts val="600"/>
              </a:spcBef>
              <a:spcAft>
                <a:spcPts val="0"/>
              </a:spcAft>
              <a:buNone/>
            </a:pPr>
            <a:r>
              <a:rPr lang="en" sz="1200">
                <a:solidFill>
                  <a:srgbClr val="1F1F1F"/>
                </a:solidFill>
                <a:highlight>
                  <a:srgbClr val="FFFFFF"/>
                </a:highlight>
              </a:rPr>
              <a:t>NOW before moving onto these extra images.. I want to note that Some of the images used are tough bikes to </a:t>
            </a:r>
            <a:r>
              <a:rPr lang="en" sz="1200">
                <a:solidFill>
                  <a:srgbClr val="1F1F1F"/>
                </a:solidFill>
                <a:highlight>
                  <a:srgbClr val="FFFFFF"/>
                </a:highlight>
              </a:rPr>
              <a:t>categorize</a:t>
            </a:r>
            <a:r>
              <a:rPr lang="en" sz="1200">
                <a:solidFill>
                  <a:srgbClr val="1F1F1F"/>
                </a:solidFill>
                <a:highlight>
                  <a:srgbClr val="FFFFFF"/>
                </a:highlight>
              </a:rPr>
              <a:t>, even for a human being who knows a lot about bikes.</a:t>
            </a:r>
            <a:endParaRPr sz="1200">
              <a:solidFill>
                <a:srgbClr val="1F1F1F"/>
              </a:solidFill>
              <a:highlight>
                <a:srgbClr val="FFFFFF"/>
              </a:highlight>
            </a:endParaRPr>
          </a:p>
          <a:p>
            <a:pPr indent="0" lvl="0" marL="0" rtl="0" algn="l">
              <a:lnSpc>
                <a:spcPct val="115000"/>
              </a:lnSpc>
              <a:spcBef>
                <a:spcPts val="600"/>
              </a:spcBef>
              <a:spcAft>
                <a:spcPts val="0"/>
              </a:spcAft>
              <a:buClr>
                <a:schemeClr val="dk1"/>
              </a:buClr>
              <a:buSzPts val="1100"/>
              <a:buFont typeface="Arial"/>
              <a:buNone/>
            </a:pPr>
            <a:r>
              <a:rPr lang="en" sz="1200">
                <a:solidFill>
                  <a:srgbClr val="1F1F1F"/>
                </a:solidFill>
                <a:highlight>
                  <a:srgbClr val="FFFFFF"/>
                </a:highlight>
              </a:rPr>
              <a:t>We will not only be going over how the bike was marketed for sale.. But more importantly… what the actual</a:t>
            </a:r>
            <a:r>
              <a:rPr b="1" lang="en" sz="1200">
                <a:solidFill>
                  <a:srgbClr val="1F1F1F"/>
                </a:solidFill>
                <a:highlight>
                  <a:srgbClr val="FFFFFF"/>
                </a:highlight>
              </a:rPr>
              <a:t> riding style </a:t>
            </a:r>
            <a:r>
              <a:rPr lang="en" sz="1200">
                <a:solidFill>
                  <a:srgbClr val="1F1F1F"/>
                </a:solidFill>
                <a:highlight>
                  <a:srgbClr val="FFFFFF"/>
                </a:highlight>
              </a:rPr>
              <a:t>of the bike is, and if the model predicted that correcntly</a:t>
            </a:r>
            <a:endParaRPr sz="1200">
              <a:solidFill>
                <a:srgbClr val="1F1F1F"/>
              </a:solidFill>
              <a:highlight>
                <a:srgbClr val="FFFFFF"/>
              </a:highlight>
            </a:endParaRPr>
          </a:p>
          <a:p>
            <a:pPr indent="0" lvl="0" marL="0" rtl="0" algn="l">
              <a:spcBef>
                <a:spcPts val="600"/>
              </a:spcBef>
              <a:spcAft>
                <a:spcPts val="0"/>
              </a:spcAft>
              <a:buNone/>
            </a:pPr>
            <a:r>
              <a:t/>
            </a:r>
            <a:endParaRPr/>
          </a:p>
          <a:p>
            <a:pPr indent="0" lvl="0" marL="0" rtl="0" algn="l">
              <a:spcBef>
                <a:spcPts val="0"/>
              </a:spcBef>
              <a:spcAft>
                <a:spcPts val="0"/>
              </a:spcAft>
              <a:buNone/>
            </a:pPr>
            <a:r>
              <a:rPr lang="en"/>
              <a:t>For example… looking at this image imported from ICAN Bikes website…</a:t>
            </a:r>
            <a:endParaRPr/>
          </a:p>
          <a:p>
            <a:pPr indent="0" lvl="0" marL="0" rtl="0" algn="l">
              <a:spcBef>
                <a:spcPts val="0"/>
              </a:spcBef>
              <a:spcAft>
                <a:spcPts val="0"/>
              </a:spcAft>
              <a:buNone/>
            </a:pPr>
            <a:r>
              <a:rPr lang="en" sz="1200">
                <a:solidFill>
                  <a:srgbClr val="1F1F1F"/>
                </a:solidFill>
                <a:highlight>
                  <a:srgbClr val="FFFFFF"/>
                </a:highlight>
              </a:rPr>
              <a:t>It is a fair analysis that the model put this as both cross_country and trail... because </a:t>
            </a:r>
            <a:r>
              <a:rPr lang="en">
                <a:solidFill>
                  <a:schemeClr val="dk1"/>
                </a:solidFill>
              </a:rPr>
              <a:t> Although this bike is marketed as a “trail” bike.. </a:t>
            </a:r>
            <a:r>
              <a:rPr lang="en" sz="1200">
                <a:solidFill>
                  <a:srgbClr val="1F1F1F"/>
                </a:solidFill>
                <a:highlight>
                  <a:srgbClr val="FFFFFF"/>
                </a:highlight>
              </a:rPr>
              <a:t>this is a popular bike used for both cross country and trail riding! There IS a difference between cross country and trail riding in the actual biking </a:t>
            </a:r>
            <a:r>
              <a:rPr lang="en" sz="1200">
                <a:solidFill>
                  <a:srgbClr val="1F1F1F"/>
                </a:solidFill>
                <a:highlight>
                  <a:srgbClr val="FFFFFF"/>
                </a:highlight>
              </a:rPr>
              <a:t>community… and bikes can be used interchangeably… so although the model could not seem to categorize this to 1 prediction, that is technically an accurate assumption.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a1ce3ae18e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a1ce3ae18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Carrying that same perspective into </a:t>
            </a:r>
            <a:r>
              <a:rPr lang="en"/>
              <a:t>image</a:t>
            </a:r>
            <a:r>
              <a:rPr lang="en"/>
              <a:t> 2 here.. </a:t>
            </a:r>
            <a:endParaRPr/>
          </a:p>
          <a:p>
            <a:pPr indent="0" lvl="0" marL="0" rtl="0" algn="l">
              <a:spcBef>
                <a:spcPts val="0"/>
              </a:spcBef>
              <a:spcAft>
                <a:spcPts val="0"/>
              </a:spcAft>
              <a:buNone/>
            </a:pPr>
            <a:r>
              <a:rPr lang="en" sz="1200">
                <a:solidFill>
                  <a:srgbClr val="1F1F1F"/>
                </a:solidFill>
                <a:highlight>
                  <a:srgbClr val="FFFFFF"/>
                </a:highlight>
              </a:rPr>
              <a:t>altough this bike is marketed as an enduro bike, many riders actually do use this as a dirt_jumper... so again, the models display was actually not "inaccurate" by showing strong predictions in enduro while more heavily in dirt_jumpers…and I am very impressed that it was able to pick up on this. </a:t>
            </a:r>
            <a:endParaRPr sz="1200">
              <a:solidFill>
                <a:srgbClr val="1F1F1F"/>
              </a:solidFill>
              <a:highlight>
                <a:srgbClr val="FFFFFF"/>
              </a:highlight>
            </a:endParaRPr>
          </a:p>
          <a:p>
            <a:pPr indent="0" lvl="0" marL="0" rtl="0" algn="l">
              <a:spcBef>
                <a:spcPts val="0"/>
              </a:spcBef>
              <a:spcAft>
                <a:spcPts val="0"/>
              </a:spcAft>
              <a:buNone/>
            </a:pPr>
            <a:r>
              <a:t/>
            </a:r>
            <a:endParaRPr sz="1200">
              <a:solidFill>
                <a:srgbClr val="1F1F1F"/>
              </a:solidFill>
              <a:highlight>
                <a:srgbClr val="FFFFFF"/>
              </a:highlight>
            </a:endParaRPr>
          </a:p>
          <a:p>
            <a:pPr indent="0" lvl="0" marL="0" rtl="0" algn="l">
              <a:spcBef>
                <a:spcPts val="0"/>
              </a:spcBef>
              <a:spcAft>
                <a:spcPts val="0"/>
              </a:spcAft>
              <a:buNone/>
            </a:pPr>
            <a:r>
              <a:rPr lang="en" sz="1200">
                <a:solidFill>
                  <a:srgbClr val="1F1F1F"/>
                </a:solidFill>
                <a:highlight>
                  <a:srgbClr val="FFFFFF"/>
                </a:highlight>
              </a:rPr>
              <a:t>I believe the model also strongly predicted this to be a trail bike due to its slim geometry, and if I was given this bike in the real world.. To be honest, I would personally use this as a trail bike more than anything.</a:t>
            </a:r>
            <a:endParaRPr sz="1200">
              <a:solidFill>
                <a:srgbClr val="1F1F1F"/>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a1ce3ae18e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a1ce3ae18e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F1F1F"/>
                </a:solidFill>
                <a:highlight>
                  <a:srgbClr val="FFFFFF"/>
                </a:highlight>
              </a:rPr>
              <a:t>For this bike here marketed as an aeectric and downhill hybrid… I was curious to see the models predictions, especially since ebeike was not a category..</a:t>
            </a:r>
            <a:endParaRPr sz="1200">
              <a:solidFill>
                <a:srgbClr val="1F1F1F"/>
              </a:solidFill>
              <a:highlight>
                <a:srgbClr val="FFFFFF"/>
              </a:highlight>
            </a:endParaRPr>
          </a:p>
          <a:p>
            <a:pPr indent="0" lvl="0" marL="0" rtl="0" algn="l">
              <a:spcBef>
                <a:spcPts val="0"/>
              </a:spcBef>
              <a:spcAft>
                <a:spcPts val="0"/>
              </a:spcAft>
              <a:buNone/>
            </a:pPr>
            <a:r>
              <a:t/>
            </a:r>
            <a:endParaRPr sz="1200">
              <a:solidFill>
                <a:srgbClr val="1F1F1F"/>
              </a:solidFill>
              <a:highlight>
                <a:srgbClr val="FFFFFF"/>
              </a:highlight>
            </a:endParaRPr>
          </a:p>
          <a:p>
            <a:pPr indent="0" lvl="0" marL="0" rtl="0" algn="l">
              <a:spcBef>
                <a:spcPts val="0"/>
              </a:spcBef>
              <a:spcAft>
                <a:spcPts val="0"/>
              </a:spcAft>
              <a:buNone/>
            </a:pPr>
            <a:r>
              <a:rPr lang="en" sz="1200">
                <a:solidFill>
                  <a:srgbClr val="1F1F1F"/>
                </a:solidFill>
                <a:highlight>
                  <a:srgbClr val="FFFFFF"/>
                </a:highlight>
              </a:rPr>
              <a:t>WE can see that the model predicted higher confidence in trail riding style.. and although this is not the same as what the bike is “labeled” as, in a real </a:t>
            </a:r>
            <a:r>
              <a:rPr lang="en" sz="1200">
                <a:solidFill>
                  <a:srgbClr val="1F1F1F"/>
                </a:solidFill>
                <a:highlight>
                  <a:srgbClr val="FFFFFF"/>
                </a:highlight>
              </a:rPr>
              <a:t>world</a:t>
            </a:r>
            <a:r>
              <a:rPr lang="en" sz="1200">
                <a:solidFill>
                  <a:srgbClr val="1F1F1F"/>
                </a:solidFill>
                <a:highlight>
                  <a:srgbClr val="FFFFFF"/>
                </a:highlight>
              </a:rPr>
              <a:t> </a:t>
            </a:r>
            <a:r>
              <a:rPr lang="en" sz="1200">
                <a:solidFill>
                  <a:srgbClr val="1F1F1F"/>
                </a:solidFill>
                <a:highlight>
                  <a:srgbClr val="FFFFFF"/>
                </a:highlight>
              </a:rPr>
              <a:t>scenario</a:t>
            </a:r>
            <a:r>
              <a:rPr lang="en" sz="1200">
                <a:solidFill>
                  <a:srgbClr val="1F1F1F"/>
                </a:solidFill>
                <a:highlight>
                  <a:srgbClr val="FFFFFF"/>
                </a:highlight>
              </a:rPr>
              <a:t>, a sane person would never use an ebike for downhill riding… they </a:t>
            </a:r>
            <a:r>
              <a:rPr lang="en" sz="1200">
                <a:solidFill>
                  <a:srgbClr val="1F1F1F"/>
                </a:solidFill>
                <a:highlight>
                  <a:srgbClr val="FFFFFF"/>
                </a:highlight>
              </a:rPr>
              <a:t>would use it for trail riding. So this prediction is accurate! </a:t>
            </a:r>
            <a:r>
              <a:rPr lang="en" sz="1200">
                <a:solidFill>
                  <a:srgbClr val="1F1F1F"/>
                </a:solidFill>
                <a:highlight>
                  <a:srgbClr val="FFFFFF"/>
                </a:highlight>
              </a:rPr>
              <a:t> The </a:t>
            </a:r>
            <a:r>
              <a:rPr lang="en" sz="1200">
                <a:solidFill>
                  <a:srgbClr val="1F1F1F"/>
                </a:solidFill>
                <a:highlight>
                  <a:srgbClr val="FFFFFF"/>
                </a:highlight>
              </a:rPr>
              <a:t>model</a:t>
            </a:r>
            <a:r>
              <a:rPr lang="en" sz="1200">
                <a:solidFill>
                  <a:srgbClr val="1F1F1F"/>
                </a:solidFill>
                <a:highlight>
                  <a:srgbClr val="FFFFFF"/>
                </a:highlight>
              </a:rPr>
              <a:t> also displayed some confidence towards enduro riding, </a:t>
            </a:r>
            <a:r>
              <a:rPr lang="en" sz="1200">
                <a:solidFill>
                  <a:srgbClr val="1F1F1F"/>
                </a:solidFill>
                <a:highlight>
                  <a:srgbClr val="FFFFFF"/>
                </a:highlight>
              </a:rPr>
              <a:t>which I can see why it would do so because this</a:t>
            </a:r>
            <a:r>
              <a:rPr lang="en" sz="1200">
                <a:solidFill>
                  <a:srgbClr val="1F1F1F"/>
                </a:solidFill>
                <a:highlight>
                  <a:srgbClr val="FFFFFF"/>
                </a:highlight>
              </a:rPr>
              <a:t> bikes fork (front suspension) is usually used for enduro bikes. This tells me that the model was able to pick up on these </a:t>
            </a:r>
            <a:r>
              <a:rPr lang="en" sz="1200">
                <a:solidFill>
                  <a:srgbClr val="1F1F1F"/>
                </a:solidFill>
                <a:highlight>
                  <a:srgbClr val="FFFFFF"/>
                </a:highlight>
              </a:rPr>
              <a:t>differences</a:t>
            </a:r>
            <a:r>
              <a:rPr lang="en" sz="1200">
                <a:solidFill>
                  <a:srgbClr val="1F1F1F"/>
                </a:solidFill>
                <a:highlight>
                  <a:srgbClr val="FFFFFF"/>
                </a:highlight>
              </a:rPr>
              <a:t> while still taking the other details into consideration.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a1ce3ae18e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a1ce3ae18e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F1F1F"/>
                </a:solidFill>
                <a:highlight>
                  <a:srgbClr val="FFFFFF"/>
                </a:highlight>
              </a:rPr>
              <a:t>I was excited to use this image as its a very new bike downhill bike on the market. </a:t>
            </a:r>
            <a:endParaRPr sz="1200">
              <a:solidFill>
                <a:srgbClr val="1F1F1F"/>
              </a:solidFill>
              <a:highlight>
                <a:srgbClr val="FFFFFF"/>
              </a:highlight>
            </a:endParaRPr>
          </a:p>
          <a:p>
            <a:pPr indent="0" lvl="0" marL="0" rtl="0" algn="l">
              <a:spcBef>
                <a:spcPts val="0"/>
              </a:spcBef>
              <a:spcAft>
                <a:spcPts val="0"/>
              </a:spcAft>
              <a:buNone/>
            </a:pPr>
            <a:r>
              <a:t/>
            </a:r>
            <a:endParaRPr sz="1200">
              <a:solidFill>
                <a:srgbClr val="1F1F1F"/>
              </a:solidFill>
              <a:highlight>
                <a:srgbClr val="FFFFFF"/>
              </a:highlight>
            </a:endParaRPr>
          </a:p>
          <a:p>
            <a:pPr indent="0" lvl="0" marL="0" rtl="0" algn="l">
              <a:spcBef>
                <a:spcPts val="0"/>
              </a:spcBef>
              <a:spcAft>
                <a:spcPts val="0"/>
              </a:spcAft>
              <a:buNone/>
            </a:pPr>
            <a:r>
              <a:rPr lang="en" sz="1200">
                <a:solidFill>
                  <a:srgbClr val="1F1F1F"/>
                </a:solidFill>
                <a:highlight>
                  <a:srgbClr val="FFFFFF"/>
                </a:highlight>
              </a:rPr>
              <a:t>So new that only a </a:t>
            </a:r>
            <a:r>
              <a:rPr lang="en" sz="1200">
                <a:solidFill>
                  <a:srgbClr val="1F1F1F"/>
                </a:solidFill>
                <a:highlight>
                  <a:srgbClr val="FFFFFF"/>
                </a:highlight>
              </a:rPr>
              <a:t>selection</a:t>
            </a:r>
            <a:r>
              <a:rPr lang="en" sz="1200">
                <a:solidFill>
                  <a:srgbClr val="1F1F1F"/>
                </a:solidFill>
                <a:highlight>
                  <a:srgbClr val="FFFFFF"/>
                </a:highlight>
              </a:rPr>
              <a:t> of riders have  access to it as of now. The model predicted this as an enduro bike, and although that is not how this bike is marketed as, many of the </a:t>
            </a:r>
            <a:r>
              <a:rPr lang="en" sz="1200">
                <a:solidFill>
                  <a:srgbClr val="1F1F1F"/>
                </a:solidFill>
                <a:highlight>
                  <a:srgbClr val="FFFFFF"/>
                </a:highlight>
              </a:rPr>
              <a:t>professional</a:t>
            </a:r>
            <a:r>
              <a:rPr lang="en" sz="1200">
                <a:solidFill>
                  <a:srgbClr val="1F1F1F"/>
                </a:solidFill>
                <a:highlight>
                  <a:srgbClr val="FFFFFF"/>
                </a:highlight>
              </a:rPr>
              <a:t> riders assigned to test-riding this bike are saying that it rides more like an enduro bike compared to other downhill bikes. So the model, again, did not predict the correct bike type but did predict the riding style </a:t>
            </a:r>
            <a:r>
              <a:rPr lang="en" sz="1200">
                <a:solidFill>
                  <a:srgbClr val="1F1F1F"/>
                </a:solidFill>
                <a:highlight>
                  <a:srgbClr val="FFFFFF"/>
                </a:highlight>
              </a:rPr>
              <a:t>accurately!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a1ce3ae18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a1ce3ae18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200">
                <a:solidFill>
                  <a:srgbClr val="1F1F1F"/>
                </a:solidFill>
                <a:highlight>
                  <a:srgbClr val="FFFFFF"/>
                </a:highlight>
              </a:rPr>
              <a:t>Overall, you can see that there  are a lot of characteristics that go into the "riding style" of a bike.... and as you can tell... the way a bike is marketed is not always the type of riding that it is mostly used for. This is why I went back and made that change to the original domain problem as mentioned before </a:t>
            </a:r>
            <a:endParaRPr sz="1200">
              <a:solidFill>
                <a:srgbClr val="1F1F1F"/>
              </a:solidFill>
              <a:highlight>
                <a:srgbClr val="FFFFFF"/>
              </a:highlight>
            </a:endParaRPr>
          </a:p>
          <a:p>
            <a:pPr indent="0" lvl="0" marL="0" rtl="0" algn="l">
              <a:lnSpc>
                <a:spcPct val="115000"/>
              </a:lnSpc>
              <a:spcBef>
                <a:spcPts val="600"/>
              </a:spcBef>
              <a:spcAft>
                <a:spcPts val="0"/>
              </a:spcAft>
              <a:buNone/>
            </a:pPr>
            <a:r>
              <a:rPr lang="en" sz="1200">
                <a:solidFill>
                  <a:srgbClr val="1F1F1F"/>
                </a:solidFill>
                <a:highlight>
                  <a:srgbClr val="FFFFFF"/>
                </a:highlight>
              </a:rPr>
              <a:t>Things like geometry, wheel size, suspension, etc. all makr a difference in the way the bike rides, thus a lot of bike companies are tending to interchange these features to make hybrid-like bikes… and a lot of the time, riders will purchase bikes marketed towards 1 set of riding and use it for a completly </a:t>
            </a:r>
            <a:r>
              <a:rPr lang="en" sz="1200">
                <a:solidFill>
                  <a:srgbClr val="1F1F1F"/>
                </a:solidFill>
                <a:highlight>
                  <a:srgbClr val="FFFFFF"/>
                </a:highlight>
              </a:rPr>
              <a:t>different</a:t>
            </a:r>
            <a:r>
              <a:rPr lang="en" sz="1200">
                <a:solidFill>
                  <a:srgbClr val="1F1F1F"/>
                </a:solidFill>
                <a:highlight>
                  <a:srgbClr val="FFFFFF"/>
                </a:highlight>
              </a:rPr>
              <a:t> thing. </a:t>
            </a:r>
            <a:endParaRPr sz="1200">
              <a:solidFill>
                <a:srgbClr val="1F1F1F"/>
              </a:solidFill>
              <a:highlight>
                <a:srgbClr val="FFFFFF"/>
              </a:highlight>
            </a:endParaRPr>
          </a:p>
          <a:p>
            <a:pPr indent="0" lvl="0" marL="0" rtl="0" algn="l">
              <a:lnSpc>
                <a:spcPct val="115000"/>
              </a:lnSpc>
              <a:spcBef>
                <a:spcPts val="600"/>
              </a:spcBef>
              <a:spcAft>
                <a:spcPts val="0"/>
              </a:spcAft>
              <a:buNone/>
            </a:pPr>
            <a:r>
              <a:rPr lang="en" sz="1200">
                <a:solidFill>
                  <a:srgbClr val="1F1F1F"/>
                </a:solidFill>
                <a:highlight>
                  <a:srgbClr val="FFFFFF"/>
                </a:highlight>
              </a:rPr>
              <a:t>Based off of the outputs, I do see how the model is classifying these bikes and I believe it did a fantastic job a analyzing these features to predict the riding style of the bike in each image! </a:t>
            </a:r>
            <a:endParaRPr sz="1200">
              <a:solidFill>
                <a:srgbClr val="1F1F1F"/>
              </a:solidFill>
              <a:highlight>
                <a:srgbClr val="FFFFFF"/>
              </a:highlight>
            </a:endParaRPr>
          </a:p>
          <a:p>
            <a:pPr indent="0" lvl="0" marL="0" rtl="0" algn="l">
              <a:lnSpc>
                <a:spcPct val="115000"/>
              </a:lnSpc>
              <a:spcBef>
                <a:spcPts val="600"/>
              </a:spcBef>
              <a:spcAft>
                <a:spcPts val="0"/>
              </a:spcAft>
              <a:buNone/>
            </a:pPr>
            <a:r>
              <a:t/>
            </a:r>
            <a:endParaRPr sz="1200">
              <a:solidFill>
                <a:srgbClr val="1F1F1F"/>
              </a:solidFill>
              <a:highlight>
                <a:srgbClr val="FFFFFF"/>
              </a:highlight>
            </a:endParaRPr>
          </a:p>
          <a:p>
            <a:pPr indent="0" lvl="0" marL="0" rtl="0" algn="l">
              <a:lnSpc>
                <a:spcPct val="115000"/>
              </a:lnSpc>
              <a:spcBef>
                <a:spcPts val="600"/>
              </a:spcBef>
              <a:spcAft>
                <a:spcPts val="0"/>
              </a:spcAft>
              <a:buNone/>
            </a:pPr>
            <a:r>
              <a:rPr lang="en" sz="1200">
                <a:solidFill>
                  <a:srgbClr val="1F1F1F"/>
                </a:solidFill>
                <a:highlight>
                  <a:srgbClr val="FFFFFF"/>
                </a:highlight>
              </a:rPr>
              <a:t>I believe the biggest things that could help make the model more accurate would be </a:t>
            </a:r>
            <a:r>
              <a:rPr b="1" lang="en" sz="1200">
                <a:solidFill>
                  <a:srgbClr val="1F1F1F"/>
                </a:solidFill>
                <a:highlight>
                  <a:srgbClr val="FFFFFF"/>
                </a:highlight>
              </a:rPr>
              <a:t>limiting the image amount for each category to a certain number.</a:t>
            </a:r>
            <a:endParaRPr b="1" sz="1200">
              <a:solidFill>
                <a:srgbClr val="1F1F1F"/>
              </a:solidFill>
              <a:highlight>
                <a:srgbClr val="FFFFFF"/>
              </a:highlight>
            </a:endParaRPr>
          </a:p>
          <a:p>
            <a:pPr indent="0" lvl="0" marL="0" rtl="0" algn="l">
              <a:lnSpc>
                <a:spcPct val="115000"/>
              </a:lnSpc>
              <a:spcBef>
                <a:spcPts val="600"/>
              </a:spcBef>
              <a:spcAft>
                <a:spcPts val="0"/>
              </a:spcAft>
              <a:buNone/>
            </a:pPr>
            <a:r>
              <a:rPr lang="en" sz="1200">
                <a:solidFill>
                  <a:srgbClr val="1F1F1F"/>
                </a:solidFill>
                <a:highlight>
                  <a:srgbClr val="FFFFFF"/>
                </a:highlight>
              </a:rPr>
              <a:t>For example, our data folder had majority trail and cross country classifications…</a:t>
            </a:r>
            <a:endParaRPr sz="1200">
              <a:solidFill>
                <a:srgbClr val="1F1F1F"/>
              </a:solidFill>
              <a:highlight>
                <a:srgbClr val="FFFFFF"/>
              </a:highlight>
            </a:endParaRPr>
          </a:p>
          <a:p>
            <a:pPr indent="0" lvl="0" marL="0" rtl="0" algn="l">
              <a:lnSpc>
                <a:spcPct val="115000"/>
              </a:lnSpc>
              <a:spcBef>
                <a:spcPts val="600"/>
              </a:spcBef>
              <a:spcAft>
                <a:spcPts val="0"/>
              </a:spcAft>
              <a:buNone/>
            </a:pPr>
            <a:r>
              <a:rPr lang="en" sz="1200">
                <a:solidFill>
                  <a:srgbClr val="1F1F1F"/>
                </a:solidFill>
                <a:highlight>
                  <a:srgbClr val="FFFFFF"/>
                </a:highlight>
              </a:rPr>
              <a:t>And Since the model seems to lean more biased towards categories that have more images -- having a data folder with equal image amounts for each classification would be ideal.</a:t>
            </a:r>
            <a:endParaRPr sz="1200">
              <a:solidFill>
                <a:srgbClr val="1F1F1F"/>
              </a:solidFill>
              <a:highlight>
                <a:srgbClr val="FFFFFF"/>
              </a:highlight>
            </a:endParaRPr>
          </a:p>
          <a:p>
            <a:pPr indent="0" lvl="0" marL="0" rtl="0" algn="l">
              <a:lnSpc>
                <a:spcPct val="115000"/>
              </a:lnSpc>
              <a:spcBef>
                <a:spcPts val="600"/>
              </a:spcBef>
              <a:spcAft>
                <a:spcPts val="0"/>
              </a:spcAft>
              <a:buNone/>
            </a:pPr>
            <a:r>
              <a:t/>
            </a:r>
            <a:endParaRPr sz="1200">
              <a:solidFill>
                <a:srgbClr val="1F1F1F"/>
              </a:solidFill>
              <a:highlight>
                <a:srgbClr val="FFFFFF"/>
              </a:highlight>
            </a:endParaRPr>
          </a:p>
          <a:p>
            <a:pPr indent="0" lvl="0" marL="0" rtl="0" algn="l">
              <a:lnSpc>
                <a:spcPct val="115000"/>
              </a:lnSpc>
              <a:spcBef>
                <a:spcPts val="600"/>
              </a:spcBef>
              <a:spcAft>
                <a:spcPts val="0"/>
              </a:spcAft>
              <a:buNone/>
            </a:pPr>
            <a:r>
              <a:rPr lang="en" sz="1200">
                <a:solidFill>
                  <a:srgbClr val="1F1F1F"/>
                </a:solidFill>
                <a:highlight>
                  <a:srgbClr val="FFFFFF"/>
                </a:highlight>
              </a:rPr>
              <a:t>Thank you for listening!</a:t>
            </a:r>
            <a:endParaRPr sz="1200">
              <a:solidFill>
                <a:srgbClr val="1F1F1F"/>
              </a:solidFill>
              <a:highlight>
                <a:srgbClr val="FFFFFF"/>
              </a:highlight>
            </a:endParaRPr>
          </a:p>
          <a:p>
            <a:pPr indent="0" lvl="0" marL="0" rtl="0" algn="l">
              <a:lnSpc>
                <a:spcPct val="115000"/>
              </a:lnSpc>
              <a:spcBef>
                <a:spcPts val="600"/>
              </a:spcBef>
              <a:spcAft>
                <a:spcPts val="0"/>
              </a:spcAft>
              <a:buNone/>
            </a:pPr>
            <a:r>
              <a:t/>
            </a:r>
            <a:endParaRPr sz="1200">
              <a:solidFill>
                <a:schemeClr val="dk1"/>
              </a:solidFill>
            </a:endParaRPr>
          </a:p>
          <a:p>
            <a:pPr indent="0" lvl="0" marL="0" rtl="0" algn="l">
              <a:spcBef>
                <a:spcPts val="120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9e0bf243ad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9e0bf243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9871134c8f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9871134c8f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The purpose of the assignment is to perform work using the FastAI library and transfer learning to train a deep neural network to perform image classification using a data set from Kaggle.</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My Initial Domain Problem involved a 2-level classification system - first starting off with the model classifying the “bike type” in an image.. And then classifying the riding style further from there. </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What was discovered in my analysis process later lead me to change this domain problem to what you see on the screen…. Training the model to classify mountain bikes i</a:t>
            </a:r>
            <a:r>
              <a:rPr lang="en" sz="1200">
                <a:solidFill>
                  <a:schemeClr val="dk1"/>
                </a:solidFill>
              </a:rPr>
              <a:t>nto one of the following riding styles: Cross Country, Downhill, Enduro, Trail or Dirt Jumper.</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We will talk on this change later in the Evaluation portion of this presentation… but for now, we will walk through the process from start to finish as if the 2nd Domain Problem was the intention all a long. </a:t>
            </a:r>
            <a:endParaRPr sz="1200">
              <a:solidFill>
                <a:schemeClr val="dk1"/>
              </a:solidFill>
            </a:endParaRPr>
          </a:p>
          <a:p>
            <a:pPr indent="0" lvl="0" marL="0" rtl="0" algn="l">
              <a:spcBef>
                <a:spcPts val="120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9871134c8f_3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9871134c8f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50">
                <a:solidFill>
                  <a:schemeClr val="dk1"/>
                </a:solidFill>
                <a:highlight>
                  <a:srgbClr val="FFFFFF"/>
                </a:highlight>
              </a:rPr>
              <a:t>This project utilizes about 9 </a:t>
            </a:r>
            <a:r>
              <a:rPr lang="en" sz="1250">
                <a:solidFill>
                  <a:schemeClr val="dk1"/>
                </a:solidFill>
                <a:highlight>
                  <a:srgbClr val="FFFFFF"/>
                </a:highlight>
              </a:rPr>
              <a:t>python</a:t>
            </a:r>
            <a:r>
              <a:rPr lang="en" sz="1250">
                <a:solidFill>
                  <a:schemeClr val="dk1"/>
                </a:solidFill>
                <a:highlight>
                  <a:srgbClr val="FFFFFF"/>
                </a:highlight>
              </a:rPr>
              <a:t> libraries and packages </a:t>
            </a:r>
            <a:r>
              <a:rPr lang="en" sz="1250">
                <a:solidFill>
                  <a:schemeClr val="dk1"/>
                </a:solidFill>
                <a:highlight>
                  <a:srgbClr val="FFFFFF"/>
                </a:highlight>
              </a:rPr>
              <a:t>with</a:t>
            </a:r>
            <a:r>
              <a:rPr lang="en" sz="1250">
                <a:solidFill>
                  <a:schemeClr val="dk1"/>
                </a:solidFill>
                <a:highlight>
                  <a:srgbClr val="FFFFFF"/>
                </a:highlight>
              </a:rPr>
              <a:t> can be </a:t>
            </a:r>
            <a:r>
              <a:rPr lang="en" sz="1250">
                <a:solidFill>
                  <a:schemeClr val="dk1"/>
                </a:solidFill>
                <a:highlight>
                  <a:srgbClr val="FFFFFF"/>
                </a:highlight>
              </a:rPr>
              <a:t>further</a:t>
            </a:r>
            <a:r>
              <a:rPr lang="en" sz="1250">
                <a:solidFill>
                  <a:schemeClr val="dk1"/>
                </a:solidFill>
                <a:highlight>
                  <a:srgbClr val="FFFFFF"/>
                </a:highlight>
              </a:rPr>
              <a:t> explained in our Analysis Notebook.</a:t>
            </a:r>
            <a:endParaRPr sz="1250">
              <a:solidFill>
                <a:schemeClr val="dk1"/>
              </a:solidFill>
              <a:highlight>
                <a:srgbClr val="FFFFFF"/>
              </a:highlight>
            </a:endParaRPr>
          </a:p>
          <a:p>
            <a:pPr indent="0" lvl="0" marL="0" rtl="0" algn="l">
              <a:lnSpc>
                <a:spcPct val="115000"/>
              </a:lnSpc>
              <a:spcBef>
                <a:spcPts val="1200"/>
              </a:spcBef>
              <a:spcAft>
                <a:spcPts val="0"/>
              </a:spcAft>
              <a:buNone/>
            </a:pPr>
            <a:r>
              <a:rPr lang="en" sz="1200">
                <a:solidFill>
                  <a:srgbClr val="1F1F1F"/>
                </a:solidFill>
                <a:highlight>
                  <a:srgbClr val="FFFFFF"/>
                </a:highlight>
              </a:rPr>
              <a:t>The goal is for the model to learn the underlying relationship between the inputs and outputs so that it can make accurate predictions on new, unseen data. </a:t>
            </a:r>
            <a:endParaRPr sz="1200">
              <a:solidFill>
                <a:srgbClr val="1F1F1F"/>
              </a:solidFill>
              <a:highlight>
                <a:srgbClr val="FFFFFF"/>
              </a:highlight>
            </a:endParaRPr>
          </a:p>
          <a:p>
            <a:pPr indent="0" lvl="0" marL="0" rtl="0" algn="l">
              <a:lnSpc>
                <a:spcPct val="115000"/>
              </a:lnSpc>
              <a:spcBef>
                <a:spcPts val="1200"/>
              </a:spcBef>
              <a:spcAft>
                <a:spcPts val="1200"/>
              </a:spcAft>
              <a:buNone/>
            </a:pPr>
            <a:r>
              <a:rPr lang="en" sz="1200">
                <a:solidFill>
                  <a:srgbClr val="1F1F1F"/>
                </a:solidFill>
                <a:highlight>
                  <a:srgbClr val="FFFFFF"/>
                </a:highlight>
              </a:rPr>
              <a:t>We will use a lot of the libraries as in previous projects, but some new ones to emphasize here is the FastAI library – specifically the visioer_learner and Classification Interpretatio… which we will use to train and test the model. </a:t>
            </a:r>
            <a:endParaRPr sz="1200">
              <a:solidFill>
                <a:srgbClr val="1F1F1F"/>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6f9e470d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6f9e470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Here you can see a timeline of our analysis process…starting off with how we set up the project and the initial analysis of the data we imported from kaggle ,  all the way to the deployment of the model and evaluation of the models predictions and overall performance.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presentation we will be leaving out the steps taken to set-up the project, but these details can be viewed in the google collab notebook used for the analysis of this project.</a:t>
            </a:r>
            <a:endParaRPr/>
          </a:p>
          <a:p>
            <a:pPr indent="0" lvl="0" marL="0" rtl="0" algn="l">
              <a:spcBef>
                <a:spcPts val="0"/>
              </a:spcBef>
              <a:spcAft>
                <a:spcPts val="0"/>
              </a:spcAft>
              <a:buNone/>
            </a:pPr>
            <a:r>
              <a:t/>
            </a:r>
            <a:endParaRPr/>
          </a:p>
          <a:p>
            <a:pPr indent="0" lvl="0" marL="0" rtl="0" algn="l">
              <a:lnSpc>
                <a:spcPct val="115000"/>
              </a:lnSpc>
              <a:spcBef>
                <a:spcPts val="300"/>
              </a:spcBef>
              <a:spcAft>
                <a:spcPts val="0"/>
              </a:spcAft>
              <a:buClr>
                <a:schemeClr val="dk1"/>
              </a:buClr>
              <a:buSzPts val="1100"/>
              <a:buFont typeface="Arial"/>
              <a:buNone/>
            </a:pPr>
            <a:r>
              <a:rPr lang="en" sz="1200">
                <a:solidFill>
                  <a:schemeClr val="dk1"/>
                </a:solidFill>
              </a:rPr>
              <a:t>Since we will use labeled images of various bike categories to train a classifier how to predict bike types... we will be taking a </a:t>
            </a:r>
            <a:r>
              <a:rPr b="1" lang="en" sz="1200">
                <a:solidFill>
                  <a:schemeClr val="dk1"/>
                </a:solidFill>
              </a:rPr>
              <a:t>predictive approach</a:t>
            </a:r>
            <a:r>
              <a:rPr lang="en" sz="1200">
                <a:solidFill>
                  <a:schemeClr val="dk1"/>
                </a:solidFill>
              </a:rPr>
              <a:t> throughout this analysis.</a:t>
            </a:r>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9871134c8f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9871134c8f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F1F1F"/>
                </a:solidFill>
                <a:highlight>
                  <a:srgbClr val="FFFFFF"/>
                </a:highlight>
              </a:rPr>
              <a:t>This project utilizes one Kaggle folder downloaded from the website.</a:t>
            </a:r>
            <a:endParaRPr sz="1200">
              <a:solidFill>
                <a:srgbClr val="1F1F1F"/>
              </a:solidFill>
              <a:highlight>
                <a:srgbClr val="FFFFFF"/>
              </a:highlight>
            </a:endParaRPr>
          </a:p>
          <a:p>
            <a:pPr indent="0" lvl="0" marL="0" rtl="0" algn="l">
              <a:spcBef>
                <a:spcPts val="0"/>
              </a:spcBef>
              <a:spcAft>
                <a:spcPts val="0"/>
              </a:spcAft>
              <a:buNone/>
            </a:pPr>
            <a:r>
              <a:t/>
            </a:r>
            <a:endParaRPr sz="1200">
              <a:solidFill>
                <a:srgbClr val="1F1F1F"/>
              </a:solidFill>
              <a:highlight>
                <a:srgbClr val="FFFFFF"/>
              </a:highlight>
            </a:endParaRPr>
          </a:p>
          <a:p>
            <a:pPr indent="0" lvl="0" marL="0" rtl="0" algn="l">
              <a:lnSpc>
                <a:spcPct val="115000"/>
              </a:lnSpc>
              <a:spcBef>
                <a:spcPts val="600"/>
              </a:spcBef>
              <a:spcAft>
                <a:spcPts val="0"/>
              </a:spcAft>
              <a:buNone/>
            </a:pPr>
            <a:r>
              <a:rPr b="1" lang="en" sz="1200">
                <a:solidFill>
                  <a:srgbClr val="1F1F1F"/>
                </a:solidFill>
                <a:highlight>
                  <a:srgbClr val="FFFFFF"/>
                </a:highlight>
              </a:rPr>
              <a:t>Bike Ads (images, prices, specifications)</a:t>
            </a:r>
            <a:endParaRPr b="1" sz="1200">
              <a:solidFill>
                <a:srgbClr val="1F1F1F"/>
              </a:solidFill>
              <a:highlight>
                <a:srgbClr val="FFFFFF"/>
              </a:highlight>
            </a:endParaRPr>
          </a:p>
          <a:p>
            <a:pPr indent="0" lvl="0" marL="0" rtl="0" algn="l">
              <a:lnSpc>
                <a:spcPct val="115000"/>
              </a:lnSpc>
              <a:spcBef>
                <a:spcPts val="1200"/>
              </a:spcBef>
              <a:spcAft>
                <a:spcPts val="0"/>
              </a:spcAft>
              <a:buNone/>
            </a:pPr>
            <a:r>
              <a:rPr lang="en" sz="1200">
                <a:solidFill>
                  <a:srgbClr val="1F1F1F"/>
                </a:solidFill>
                <a:highlight>
                  <a:srgbClr val="FFFFFF"/>
                </a:highlight>
              </a:rPr>
              <a:t>This data folder contains information from 10,052 bicycle advertisements in June 2020. Such as the ad title, main image, condition, and specification details (brand, color, frame, size, etc.) of the bike in the images.</a:t>
            </a:r>
            <a:endParaRPr sz="1200">
              <a:solidFill>
                <a:srgbClr val="1F1F1F"/>
              </a:solidFill>
              <a:highlight>
                <a:srgbClr val="FFFFFF"/>
              </a:highlight>
            </a:endParaRPr>
          </a:p>
          <a:p>
            <a:pPr indent="0" lvl="0" marL="0" rtl="0" algn="l">
              <a:lnSpc>
                <a:spcPct val="115000"/>
              </a:lnSpc>
              <a:spcBef>
                <a:spcPts val="1200"/>
              </a:spcBef>
              <a:spcAft>
                <a:spcPts val="0"/>
              </a:spcAft>
              <a:buNone/>
            </a:pPr>
            <a:r>
              <a:rPr lang="en" sz="1200">
                <a:solidFill>
                  <a:srgbClr val="1F1F1F"/>
                </a:solidFill>
                <a:highlight>
                  <a:srgbClr val="FFFFFF"/>
                </a:highlight>
              </a:rPr>
              <a:t>This information was </a:t>
            </a:r>
            <a:r>
              <a:rPr lang="en" sz="1200">
                <a:solidFill>
                  <a:srgbClr val="1F1F1F"/>
                </a:solidFill>
                <a:highlight>
                  <a:srgbClr val="FFFFFF"/>
                </a:highlight>
              </a:rPr>
              <a:t>distributed</a:t>
            </a:r>
            <a:r>
              <a:rPr lang="en" sz="1200">
                <a:solidFill>
                  <a:srgbClr val="1F1F1F"/>
                </a:solidFill>
                <a:highlight>
                  <a:srgbClr val="FFFFFF"/>
                </a:highlight>
              </a:rPr>
              <a:t> </a:t>
            </a:r>
            <a:r>
              <a:rPr lang="en" sz="1200">
                <a:solidFill>
                  <a:srgbClr val="1F1F1F"/>
                </a:solidFill>
                <a:highlight>
                  <a:srgbClr val="FFFFFF"/>
                </a:highlight>
              </a:rPr>
              <a:t>across</a:t>
            </a:r>
            <a:r>
              <a:rPr lang="en" sz="1200">
                <a:solidFill>
                  <a:srgbClr val="1F1F1F"/>
                </a:solidFill>
                <a:highlight>
                  <a:srgbClr val="FFFFFF"/>
                </a:highlight>
              </a:rPr>
              <a:t> 4 different data files, each containing different  information we want to use to classify bike riding styles..</a:t>
            </a:r>
            <a:r>
              <a:rPr lang="en" sz="1200">
                <a:solidFill>
                  <a:srgbClr val="1F1F1F"/>
                </a:solidFill>
                <a:highlight>
                  <a:srgbClr val="FFFFFF"/>
                </a:highlight>
              </a:rPr>
              <a:t>which</a:t>
            </a:r>
            <a:r>
              <a:rPr lang="en" sz="1200">
                <a:solidFill>
                  <a:srgbClr val="1F1F1F"/>
                </a:solidFill>
                <a:highlight>
                  <a:srgbClr val="FFFFFF"/>
                </a:highlight>
              </a:rPr>
              <a:t> are </a:t>
            </a:r>
            <a:r>
              <a:rPr lang="en" sz="1200">
                <a:solidFill>
                  <a:srgbClr val="1F1F1F"/>
                </a:solidFill>
                <a:highlight>
                  <a:srgbClr val="FFFFFF"/>
                </a:highlight>
              </a:rPr>
              <a:t>displayed</a:t>
            </a:r>
            <a:r>
              <a:rPr lang="en" sz="1200">
                <a:solidFill>
                  <a:srgbClr val="1F1F1F"/>
                </a:solidFill>
                <a:highlight>
                  <a:srgbClr val="FFFFFF"/>
                </a:highlight>
              </a:rPr>
              <a:t> on the screen. </a:t>
            </a:r>
            <a:endParaRPr sz="1200">
              <a:solidFill>
                <a:srgbClr val="1F1F1F"/>
              </a:solidFill>
              <a:highlight>
                <a:srgbClr val="FFFFFF"/>
              </a:highlight>
            </a:endParaRPr>
          </a:p>
          <a:p>
            <a:pPr indent="-304800" lvl="0" marL="457200" rtl="0" algn="l">
              <a:lnSpc>
                <a:spcPct val="115000"/>
              </a:lnSpc>
              <a:spcBef>
                <a:spcPts val="1200"/>
              </a:spcBef>
              <a:spcAft>
                <a:spcPts val="0"/>
              </a:spcAft>
              <a:buClr>
                <a:srgbClr val="1F1F1F"/>
              </a:buClr>
              <a:buSzPts val="1200"/>
              <a:buChar char="-"/>
            </a:pPr>
            <a:r>
              <a:rPr lang="en" sz="1200">
                <a:solidFill>
                  <a:srgbClr val="1F1F1F"/>
                </a:solidFill>
                <a:highlight>
                  <a:srgbClr val="FFFFFF"/>
                </a:highlight>
              </a:rPr>
              <a:t>We will obviously be using the images file,  but part of the data collection process was to go through each file and view the </a:t>
            </a:r>
            <a:r>
              <a:rPr lang="en" sz="1200">
                <a:solidFill>
                  <a:srgbClr val="1F1F1F"/>
                </a:solidFill>
                <a:highlight>
                  <a:srgbClr val="FFFFFF"/>
                </a:highlight>
              </a:rPr>
              <a:t>attributes of each to verify that it contained the necessary information we need to train out model — after doing this initial analysis</a:t>
            </a:r>
            <a:r>
              <a:rPr lang="en" sz="1200">
                <a:solidFill>
                  <a:srgbClr val="1F1F1F"/>
                </a:solidFill>
                <a:highlight>
                  <a:srgbClr val="FFFFFF"/>
                </a:highlight>
              </a:rPr>
              <a:t> I decided to use the specification details in the JSON file from the Bike Exchange data to help us train the model to predict riding styles of the bikes in the images we also downloaded …</a:t>
            </a:r>
            <a:endParaRPr sz="1200">
              <a:solidFill>
                <a:srgbClr val="1F1F1F"/>
              </a:solidFill>
              <a:highlight>
                <a:srgbClr val="FFFFFF"/>
              </a:highlight>
            </a:endParaRPr>
          </a:p>
          <a:p>
            <a:pPr indent="-304800" lvl="0" marL="457200" rtl="0" algn="l">
              <a:lnSpc>
                <a:spcPct val="115000"/>
              </a:lnSpc>
              <a:spcBef>
                <a:spcPts val="0"/>
              </a:spcBef>
              <a:spcAft>
                <a:spcPts val="0"/>
              </a:spcAft>
              <a:buClr>
                <a:srgbClr val="1F1F1F"/>
              </a:buClr>
              <a:buSzPts val="1200"/>
              <a:buChar char="-"/>
            </a:pPr>
            <a:r>
              <a:rPr lang="en" sz="1200">
                <a:solidFill>
                  <a:srgbClr val="1F1F1F"/>
                </a:solidFill>
                <a:highlight>
                  <a:srgbClr val="FFFFFF"/>
                </a:highlight>
              </a:rPr>
              <a:t>This decision was made based off many detected missing values in the ebay JSON file… while the  Bike Exchange file contained  889 entries that already contained 3 bike types and 7 riding styles. </a:t>
            </a:r>
            <a:endParaRPr sz="1200">
              <a:solidFill>
                <a:srgbClr val="1F1F1F"/>
              </a:solidFill>
              <a:highlight>
                <a:srgbClr val="FFFFFF"/>
              </a:highlight>
            </a:endParaRPr>
          </a:p>
          <a:p>
            <a:pPr indent="-304800" lvl="0" marL="457200" rtl="0" algn="l">
              <a:lnSpc>
                <a:spcPct val="115000"/>
              </a:lnSpc>
              <a:spcBef>
                <a:spcPts val="0"/>
              </a:spcBef>
              <a:spcAft>
                <a:spcPts val="0"/>
              </a:spcAft>
              <a:buClr>
                <a:srgbClr val="1F1F1F"/>
              </a:buClr>
              <a:buSzPts val="1200"/>
              <a:buChar char="-"/>
            </a:pPr>
            <a:r>
              <a:rPr lang="en" sz="1200">
                <a:solidFill>
                  <a:srgbClr val="1F1F1F"/>
                </a:solidFill>
                <a:highlight>
                  <a:srgbClr val="FFFFFF"/>
                </a:highlight>
              </a:rPr>
              <a:t>Although pricing does differ across bike types… this does really apply to the point of interest for this project, so I chose to leave this detail out. </a:t>
            </a:r>
            <a:endParaRPr sz="1200">
              <a:solidFill>
                <a:srgbClr val="1F1F1F"/>
              </a:solidFill>
              <a:highlight>
                <a:srgbClr val="FFFFFF"/>
              </a:highlight>
            </a:endParaRPr>
          </a:p>
          <a:p>
            <a:pPr indent="0" lvl="0" marL="0" rtl="0" algn="l">
              <a:lnSpc>
                <a:spcPct val="115000"/>
              </a:lnSpc>
              <a:spcBef>
                <a:spcPts val="1200"/>
              </a:spcBef>
              <a:spcAft>
                <a:spcPts val="0"/>
              </a:spcAft>
              <a:buNone/>
            </a:pPr>
            <a:r>
              <a:rPr lang="en" sz="1200">
                <a:solidFill>
                  <a:srgbClr val="1F1F1F"/>
                </a:solidFill>
                <a:highlight>
                  <a:srgbClr val="FFFFFF"/>
                </a:highlight>
              </a:rPr>
              <a:t>The dataset is available for commercial/research purposes under a </a:t>
            </a:r>
            <a:r>
              <a:rPr lang="en" sz="1200" u="sng">
                <a:solidFill>
                  <a:srgbClr val="0B57D0"/>
                </a:solidFill>
                <a:highlight>
                  <a:srgbClr val="FFFFFF"/>
                </a:highlight>
                <a:hlinkClick r:id="rId2">
                  <a:extLst>
                    <a:ext uri="{A12FA001-AC4F-418D-AE19-62706E023703}">
                      <ahyp:hlinkClr val="tx"/>
                    </a:ext>
                  </a:extLst>
                </a:hlinkClick>
              </a:rPr>
              <a:t>Creative Commons Corporation - CC0 1.0 Universal License</a:t>
            </a:r>
            <a:r>
              <a:rPr lang="en" sz="1200">
                <a:solidFill>
                  <a:srgbClr val="1F1F1F"/>
                </a:solidFill>
                <a:highlight>
                  <a:srgbClr val="FFFFFF"/>
                </a:highlight>
              </a:rPr>
              <a:t>. There is no copyright for this data.</a:t>
            </a:r>
            <a:endParaRPr sz="1200">
              <a:solidFill>
                <a:srgbClr val="1F1F1F"/>
              </a:solidFill>
              <a:highlight>
                <a:srgbClr val="FFFFFF"/>
              </a:highlight>
            </a:endParaRPr>
          </a:p>
          <a:p>
            <a:pPr indent="0" lvl="0" marL="0" rtl="0" algn="l">
              <a:spcBef>
                <a:spcPts val="1200"/>
              </a:spcBef>
              <a:spcAft>
                <a:spcPts val="0"/>
              </a:spcAft>
              <a:buNone/>
            </a:pPr>
            <a:r>
              <a:t/>
            </a:r>
            <a:endParaRPr sz="1200">
              <a:solidFill>
                <a:srgbClr val="1F1F1F"/>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a1ce3ae18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a1ce3ae18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200">
                <a:solidFill>
                  <a:schemeClr val="dk1"/>
                </a:solidFill>
              </a:rPr>
              <a:t>After importing the necessary files from the folder downloaded on Kaggle AND performing the initial analysis on the data files… </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We then converted the Bike Exchange JSON files into data frame so that we could change column names and edit the 7 original bike classification labels.</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On the left of the screen you can see the original riding style categories that were already in the file.. </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And on the right, you can you see the new categories we created by changing the names and combining the Trail &amp; All Mountain Categories and Recreational &amp; Dirt Jumper Categories. </a:t>
            </a:r>
            <a:endParaRPr sz="1200">
              <a:solidFill>
                <a:schemeClr val="dk1"/>
              </a:solidFill>
            </a:endParaRPr>
          </a:p>
          <a:p>
            <a:pPr indent="0" lvl="0" marL="0" rtl="0" algn="l">
              <a:lnSpc>
                <a:spcPct val="115000"/>
              </a:lnSpc>
              <a:spcBef>
                <a:spcPts val="1200"/>
              </a:spcBef>
              <a:spcAft>
                <a:spcPts val="0"/>
              </a:spcAft>
              <a:buNone/>
            </a:pPr>
            <a:r>
              <a:t/>
            </a:r>
            <a:endParaRPr sz="12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2121974"/>
            <a:ext cx="8222100" cy="4920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a:t>Bike Riding Style Classification</a:t>
            </a:r>
            <a:endParaRPr/>
          </a:p>
          <a:p>
            <a:pPr indent="0" lvl="0" marL="0" rtl="0" algn="l">
              <a:lnSpc>
                <a:spcPct val="115000"/>
              </a:lnSpc>
              <a:spcBef>
                <a:spcPts val="0"/>
              </a:spcBef>
              <a:spcAft>
                <a:spcPts val="0"/>
              </a:spcAft>
              <a:buNone/>
            </a:pPr>
            <a:r>
              <a:rPr lang="en" sz="1800">
                <a:solidFill>
                  <a:schemeClr val="lt2"/>
                </a:solidFill>
              </a:rPr>
              <a:t>DATA 5100, Image </a:t>
            </a:r>
            <a:r>
              <a:rPr lang="en" sz="1800">
                <a:solidFill>
                  <a:schemeClr val="lt2"/>
                </a:solidFill>
              </a:rPr>
              <a:t>Classification</a:t>
            </a:r>
            <a:r>
              <a:rPr lang="en" sz="1800">
                <a:solidFill>
                  <a:schemeClr val="lt2"/>
                </a:solidFill>
              </a:rPr>
              <a:t> Project</a:t>
            </a:r>
            <a:endParaRPr sz="1800">
              <a:solidFill>
                <a:schemeClr val="lt2"/>
              </a:solidFill>
            </a:endParaRPr>
          </a:p>
        </p:txBody>
      </p:sp>
      <p:sp>
        <p:nvSpPr>
          <p:cNvPr id="86" name="Google Shape;86;p13"/>
          <p:cNvSpPr txBox="1"/>
          <p:nvPr>
            <p:ph idx="1" type="subTitle"/>
          </p:nvPr>
        </p:nvSpPr>
        <p:spPr>
          <a:xfrm>
            <a:off x="598100" y="3694569"/>
            <a:ext cx="8222100" cy="8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By: </a:t>
            </a:r>
            <a:r>
              <a:rPr b="1" lang="en" sz="1800"/>
              <a:t> </a:t>
            </a:r>
            <a:r>
              <a:rPr lang="en" sz="1800"/>
              <a:t>Alyssa Zukas</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305925" y="155525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187" name="Google Shape;187;p2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sz="1400"/>
              <a:t>Data Block Overview </a:t>
            </a:r>
            <a:endParaRPr sz="1400"/>
          </a:p>
          <a:p>
            <a:pPr indent="-317500" lvl="0" marL="457200" rtl="0" algn="l">
              <a:spcBef>
                <a:spcPts val="0"/>
              </a:spcBef>
              <a:spcAft>
                <a:spcPts val="0"/>
              </a:spcAft>
              <a:buSzPts val="1400"/>
              <a:buChar char="●"/>
            </a:pPr>
            <a:r>
              <a:rPr lang="en" sz="1400"/>
              <a:t>Example Images</a:t>
            </a:r>
            <a:endParaRPr sz="1400"/>
          </a:p>
          <a:p>
            <a:pPr indent="0" lvl="0" marL="0" rtl="0" algn="l">
              <a:spcBef>
                <a:spcPts val="800"/>
              </a:spcBef>
              <a:spcAft>
                <a:spcPts val="8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Images</a:t>
            </a:r>
            <a:endParaRPr/>
          </a:p>
          <a:p>
            <a:pPr indent="0" lvl="0" marL="0" rtl="0" algn="l">
              <a:spcBef>
                <a:spcPts val="0"/>
              </a:spcBef>
              <a:spcAft>
                <a:spcPts val="0"/>
              </a:spcAft>
              <a:buNone/>
            </a:pPr>
            <a:r>
              <a:t/>
            </a:r>
            <a:endParaRPr/>
          </a:p>
        </p:txBody>
      </p:sp>
      <p:pic>
        <p:nvPicPr>
          <p:cNvPr id="193" name="Google Shape;193;p23"/>
          <p:cNvPicPr preferRelativeResize="0"/>
          <p:nvPr/>
        </p:nvPicPr>
        <p:blipFill>
          <a:blip r:embed="rId3">
            <a:alphaModFix/>
          </a:blip>
          <a:stretch>
            <a:fillRect/>
          </a:stretch>
        </p:blipFill>
        <p:spPr>
          <a:xfrm>
            <a:off x="1268075" y="1158700"/>
            <a:ext cx="5724400" cy="3820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305925" y="155525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Modeling</a:t>
            </a:r>
            <a:endParaRPr/>
          </a:p>
        </p:txBody>
      </p:sp>
      <p:sp>
        <p:nvSpPr>
          <p:cNvPr id="199" name="Google Shape;199;p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sz="1400"/>
              <a:t>Epochs Parameters</a:t>
            </a:r>
            <a:endParaRPr sz="1400"/>
          </a:p>
          <a:p>
            <a:pPr indent="-317500" lvl="0" marL="457200" rtl="0" algn="l">
              <a:spcBef>
                <a:spcPts val="0"/>
              </a:spcBef>
              <a:spcAft>
                <a:spcPts val="0"/>
              </a:spcAft>
              <a:buSzPts val="1400"/>
              <a:buChar char="●"/>
            </a:pPr>
            <a:r>
              <a:rPr lang="en" sz="1400"/>
              <a:t>Confusion Matrix</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311700" y="23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ResNet-34 Modeling</a:t>
            </a:r>
            <a:endParaRPr/>
          </a:p>
        </p:txBody>
      </p:sp>
      <p:pic>
        <p:nvPicPr>
          <p:cNvPr id="205" name="Google Shape;205;p25"/>
          <p:cNvPicPr preferRelativeResize="0"/>
          <p:nvPr/>
        </p:nvPicPr>
        <p:blipFill>
          <a:blip r:embed="rId3">
            <a:alphaModFix/>
          </a:blip>
          <a:stretch>
            <a:fillRect/>
          </a:stretch>
        </p:blipFill>
        <p:spPr>
          <a:xfrm>
            <a:off x="459875" y="1575625"/>
            <a:ext cx="8839199" cy="17655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6"/>
          <p:cNvSpPr txBox="1"/>
          <p:nvPr>
            <p:ph type="title"/>
          </p:nvPr>
        </p:nvSpPr>
        <p:spPr>
          <a:xfrm>
            <a:off x="311700" y="23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&amp; Testing </a:t>
            </a:r>
            <a:endParaRPr/>
          </a:p>
        </p:txBody>
      </p:sp>
      <p:pic>
        <p:nvPicPr>
          <p:cNvPr id="211" name="Google Shape;211;p26"/>
          <p:cNvPicPr preferRelativeResize="0"/>
          <p:nvPr/>
        </p:nvPicPr>
        <p:blipFill>
          <a:blip r:embed="rId3">
            <a:alphaModFix/>
          </a:blip>
          <a:stretch>
            <a:fillRect/>
          </a:stretch>
        </p:blipFill>
        <p:spPr>
          <a:xfrm>
            <a:off x="756500" y="1065750"/>
            <a:ext cx="5051326" cy="1605275"/>
          </a:xfrm>
          <a:prstGeom prst="rect">
            <a:avLst/>
          </a:prstGeom>
          <a:noFill/>
          <a:ln>
            <a:noFill/>
          </a:ln>
        </p:spPr>
      </p:pic>
      <p:pic>
        <p:nvPicPr>
          <p:cNvPr id="212" name="Google Shape;212;p26"/>
          <p:cNvPicPr preferRelativeResize="0"/>
          <p:nvPr/>
        </p:nvPicPr>
        <p:blipFill>
          <a:blip r:embed="rId4">
            <a:alphaModFix/>
          </a:blip>
          <a:stretch>
            <a:fillRect/>
          </a:stretch>
        </p:blipFill>
        <p:spPr>
          <a:xfrm>
            <a:off x="756500" y="2772350"/>
            <a:ext cx="5248949" cy="2208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Confusion Matrix</a:t>
            </a:r>
            <a:endParaRPr/>
          </a:p>
        </p:txBody>
      </p:sp>
      <p:pic>
        <p:nvPicPr>
          <p:cNvPr id="218" name="Google Shape;218;p27"/>
          <p:cNvPicPr preferRelativeResize="0"/>
          <p:nvPr/>
        </p:nvPicPr>
        <p:blipFill rotWithShape="1">
          <a:blip r:embed="rId3">
            <a:alphaModFix/>
          </a:blip>
          <a:srcRect b="0" l="0" r="0" t="6384"/>
          <a:stretch/>
        </p:blipFill>
        <p:spPr>
          <a:xfrm>
            <a:off x="1733450" y="1190000"/>
            <a:ext cx="5229301" cy="3576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305925" y="155525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Evaluation </a:t>
            </a:r>
            <a:endParaRPr/>
          </a:p>
        </p:txBody>
      </p:sp>
      <p:sp>
        <p:nvSpPr>
          <p:cNvPr id="224" name="Google Shape;224;p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sz="1400"/>
              <a:t>Deployment</a:t>
            </a:r>
            <a:endParaRPr sz="1400"/>
          </a:p>
          <a:p>
            <a:pPr indent="-317500" lvl="0" marL="457200" rtl="0" algn="l">
              <a:spcBef>
                <a:spcPts val="0"/>
              </a:spcBef>
              <a:spcAft>
                <a:spcPts val="0"/>
              </a:spcAft>
              <a:buSzPts val="1400"/>
              <a:buChar char="●"/>
            </a:pPr>
            <a:r>
              <a:rPr lang="en" sz="1400"/>
              <a:t>Final Evaluation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 First Test</a:t>
            </a:r>
            <a:endParaRPr/>
          </a:p>
        </p:txBody>
      </p:sp>
      <p:pic>
        <p:nvPicPr>
          <p:cNvPr id="230" name="Google Shape;230;p29"/>
          <p:cNvPicPr preferRelativeResize="0"/>
          <p:nvPr/>
        </p:nvPicPr>
        <p:blipFill>
          <a:blip r:embed="rId3">
            <a:alphaModFix/>
          </a:blip>
          <a:stretch>
            <a:fillRect/>
          </a:stretch>
        </p:blipFill>
        <p:spPr>
          <a:xfrm>
            <a:off x="152400" y="1170200"/>
            <a:ext cx="8839202" cy="381053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 Image 1</a:t>
            </a:r>
            <a:endParaRPr/>
          </a:p>
        </p:txBody>
      </p:sp>
      <p:pic>
        <p:nvPicPr>
          <p:cNvPr id="236" name="Google Shape;236;p30"/>
          <p:cNvPicPr preferRelativeResize="0"/>
          <p:nvPr/>
        </p:nvPicPr>
        <p:blipFill>
          <a:blip r:embed="rId3">
            <a:alphaModFix/>
          </a:blip>
          <a:stretch>
            <a:fillRect/>
          </a:stretch>
        </p:blipFill>
        <p:spPr>
          <a:xfrm>
            <a:off x="152400" y="1170200"/>
            <a:ext cx="8839199" cy="376521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 Image 2</a:t>
            </a:r>
            <a:endParaRPr/>
          </a:p>
        </p:txBody>
      </p:sp>
      <p:pic>
        <p:nvPicPr>
          <p:cNvPr id="242" name="Google Shape;242;p31"/>
          <p:cNvPicPr preferRelativeResize="0"/>
          <p:nvPr/>
        </p:nvPicPr>
        <p:blipFill>
          <a:blip r:embed="rId3">
            <a:alphaModFix/>
          </a:blip>
          <a:stretch>
            <a:fillRect/>
          </a:stretch>
        </p:blipFill>
        <p:spPr>
          <a:xfrm>
            <a:off x="152400" y="1170200"/>
            <a:ext cx="8768607" cy="3820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92" name="Google Shape;92;p14"/>
          <p:cNvSpPr/>
          <p:nvPr/>
        </p:nvSpPr>
        <p:spPr>
          <a:xfrm>
            <a:off x="43235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b="1" sz="1600"/>
          </a:p>
        </p:txBody>
      </p:sp>
      <p:sp>
        <p:nvSpPr>
          <p:cNvPr id="93" name="Google Shape;93;p14"/>
          <p:cNvSpPr txBox="1"/>
          <p:nvPr>
            <p:ph idx="4294967295" type="body"/>
          </p:nvPr>
        </p:nvSpPr>
        <p:spPr>
          <a:xfrm>
            <a:off x="326475" y="1451576"/>
            <a:ext cx="22572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Introduction</a:t>
            </a:r>
            <a:endParaRPr sz="1600">
              <a:solidFill>
                <a:schemeClr val="lt1"/>
              </a:solidFill>
            </a:endParaRPr>
          </a:p>
        </p:txBody>
      </p:sp>
      <p:sp>
        <p:nvSpPr>
          <p:cNvPr id="94" name="Google Shape;94;p14"/>
          <p:cNvSpPr txBox="1"/>
          <p:nvPr>
            <p:ph idx="4294967295" type="body"/>
          </p:nvPr>
        </p:nvSpPr>
        <p:spPr>
          <a:xfrm>
            <a:off x="311700" y="2070575"/>
            <a:ext cx="2471700" cy="125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Purpose</a:t>
            </a:r>
            <a:endParaRPr sz="1400"/>
          </a:p>
          <a:p>
            <a:pPr indent="-317500" lvl="0" marL="457200" rtl="0" algn="l">
              <a:spcBef>
                <a:spcPts val="0"/>
              </a:spcBef>
              <a:spcAft>
                <a:spcPts val="0"/>
              </a:spcAft>
              <a:buSzPts val="1400"/>
              <a:buChar char="●"/>
            </a:pPr>
            <a:r>
              <a:rPr lang="en" sz="1400"/>
              <a:t>Analytical Approach</a:t>
            </a:r>
            <a:endParaRPr sz="1400"/>
          </a:p>
          <a:p>
            <a:pPr indent="-317500" lvl="0" marL="457200" rtl="0" algn="l">
              <a:spcBef>
                <a:spcPts val="0"/>
              </a:spcBef>
              <a:spcAft>
                <a:spcPts val="0"/>
              </a:spcAft>
              <a:buSzPts val="1400"/>
              <a:buChar char="●"/>
            </a:pPr>
            <a:r>
              <a:rPr lang="en" sz="1400"/>
              <a:t>Libraries</a:t>
            </a:r>
            <a:endParaRPr sz="1400"/>
          </a:p>
          <a:p>
            <a:pPr indent="-317500" lvl="0" marL="457200" rtl="0" algn="l">
              <a:spcBef>
                <a:spcPts val="0"/>
              </a:spcBef>
              <a:spcAft>
                <a:spcPts val="0"/>
              </a:spcAft>
              <a:buSzPts val="1400"/>
              <a:buChar char="●"/>
            </a:pPr>
            <a:r>
              <a:rPr lang="en" sz="1400"/>
              <a:t>Timeline of Analysis</a:t>
            </a:r>
            <a:endParaRPr sz="1400"/>
          </a:p>
        </p:txBody>
      </p:sp>
      <p:sp>
        <p:nvSpPr>
          <p:cNvPr id="95" name="Google Shape;95;p14"/>
          <p:cNvSpPr/>
          <p:nvPr/>
        </p:nvSpPr>
        <p:spPr>
          <a:xfrm>
            <a:off x="3044777"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b="1" sz="1600"/>
          </a:p>
        </p:txBody>
      </p:sp>
      <p:sp>
        <p:nvSpPr>
          <p:cNvPr id="96" name="Google Shape;96;p14"/>
          <p:cNvSpPr txBox="1"/>
          <p:nvPr>
            <p:ph idx="4294967295" type="body"/>
          </p:nvPr>
        </p:nvSpPr>
        <p:spPr>
          <a:xfrm>
            <a:off x="3270525" y="1304874"/>
            <a:ext cx="2309100" cy="607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Preparation</a:t>
            </a:r>
            <a:endParaRPr b="1" sz="1600">
              <a:solidFill>
                <a:schemeClr val="lt1"/>
              </a:solidFill>
            </a:endParaRPr>
          </a:p>
        </p:txBody>
      </p:sp>
      <p:sp>
        <p:nvSpPr>
          <p:cNvPr id="97" name="Google Shape;97;p14"/>
          <p:cNvSpPr txBox="1"/>
          <p:nvPr>
            <p:ph idx="4294967295" type="body"/>
          </p:nvPr>
        </p:nvSpPr>
        <p:spPr>
          <a:xfrm>
            <a:off x="3270513" y="2070575"/>
            <a:ext cx="3221700" cy="125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Data Collection</a:t>
            </a:r>
            <a:endParaRPr sz="1400"/>
          </a:p>
          <a:p>
            <a:pPr indent="-317500" lvl="0" marL="457200" rtl="0" algn="l">
              <a:spcBef>
                <a:spcPts val="0"/>
              </a:spcBef>
              <a:spcAft>
                <a:spcPts val="0"/>
              </a:spcAft>
              <a:buSzPts val="1400"/>
              <a:buChar char="●"/>
            </a:pPr>
            <a:r>
              <a:rPr lang="en" sz="1400"/>
              <a:t>Data Preparation</a:t>
            </a:r>
            <a:endParaRPr sz="1400"/>
          </a:p>
        </p:txBody>
      </p:sp>
      <p:sp>
        <p:nvSpPr>
          <p:cNvPr id="98" name="Google Shape;98;p14"/>
          <p:cNvSpPr/>
          <p:nvPr/>
        </p:nvSpPr>
        <p:spPr>
          <a:xfrm>
            <a:off x="4650327" y="34842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b="1" sz="1600"/>
          </a:p>
        </p:txBody>
      </p:sp>
      <p:sp>
        <p:nvSpPr>
          <p:cNvPr id="99" name="Google Shape;99;p14"/>
          <p:cNvSpPr txBox="1"/>
          <p:nvPr>
            <p:ph idx="4294967295" type="body"/>
          </p:nvPr>
        </p:nvSpPr>
        <p:spPr>
          <a:xfrm>
            <a:off x="4968308" y="3630976"/>
            <a:ext cx="22572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Evaluation</a:t>
            </a:r>
            <a:endParaRPr b="1" sz="1600">
              <a:solidFill>
                <a:schemeClr val="lt1"/>
              </a:solidFill>
            </a:endParaRPr>
          </a:p>
        </p:txBody>
      </p:sp>
      <p:sp>
        <p:nvSpPr>
          <p:cNvPr id="100" name="Google Shape;100;p14"/>
          <p:cNvSpPr txBox="1"/>
          <p:nvPr>
            <p:ph idx="4294967295" type="body"/>
          </p:nvPr>
        </p:nvSpPr>
        <p:spPr>
          <a:xfrm>
            <a:off x="4828900" y="4249975"/>
            <a:ext cx="3016800" cy="8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Deployment</a:t>
            </a:r>
            <a:endParaRPr sz="1400"/>
          </a:p>
          <a:p>
            <a:pPr indent="-317500" lvl="0" marL="457200" rtl="0" algn="l">
              <a:spcBef>
                <a:spcPts val="0"/>
              </a:spcBef>
              <a:spcAft>
                <a:spcPts val="0"/>
              </a:spcAft>
              <a:buSzPts val="1400"/>
              <a:buChar char="●"/>
            </a:pPr>
            <a:r>
              <a:rPr lang="en" sz="1400"/>
              <a:t>Final Evaluation</a:t>
            </a:r>
            <a:endParaRPr sz="1400"/>
          </a:p>
        </p:txBody>
      </p:sp>
      <p:sp>
        <p:nvSpPr>
          <p:cNvPr id="101" name="Google Shape;101;p14"/>
          <p:cNvSpPr/>
          <p:nvPr/>
        </p:nvSpPr>
        <p:spPr>
          <a:xfrm>
            <a:off x="5948502"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b="1" sz="1600"/>
          </a:p>
        </p:txBody>
      </p:sp>
      <p:sp>
        <p:nvSpPr>
          <p:cNvPr id="102" name="Google Shape;102;p14"/>
          <p:cNvSpPr txBox="1"/>
          <p:nvPr>
            <p:ph idx="4294967295" type="body"/>
          </p:nvPr>
        </p:nvSpPr>
        <p:spPr>
          <a:xfrm>
            <a:off x="6127083" y="1451576"/>
            <a:ext cx="22572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EDA</a:t>
            </a:r>
            <a:endParaRPr b="1" sz="1600">
              <a:solidFill>
                <a:schemeClr val="lt1"/>
              </a:solidFill>
            </a:endParaRPr>
          </a:p>
        </p:txBody>
      </p:sp>
      <p:sp>
        <p:nvSpPr>
          <p:cNvPr id="103" name="Google Shape;103;p14"/>
          <p:cNvSpPr txBox="1"/>
          <p:nvPr>
            <p:ph idx="4294967295" type="body"/>
          </p:nvPr>
        </p:nvSpPr>
        <p:spPr>
          <a:xfrm>
            <a:off x="6066100" y="2070575"/>
            <a:ext cx="2654700" cy="1189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Data Block Overview</a:t>
            </a:r>
            <a:endParaRPr sz="1400"/>
          </a:p>
          <a:p>
            <a:pPr indent="-317500" lvl="0" marL="457200" rtl="0" algn="l">
              <a:spcBef>
                <a:spcPts val="0"/>
              </a:spcBef>
              <a:spcAft>
                <a:spcPts val="0"/>
              </a:spcAft>
              <a:buSzPts val="1400"/>
              <a:buChar char="●"/>
            </a:pPr>
            <a:r>
              <a:rPr lang="en" sz="1400"/>
              <a:t>Example Images</a:t>
            </a:r>
            <a:endParaRPr sz="1400"/>
          </a:p>
        </p:txBody>
      </p:sp>
      <p:sp>
        <p:nvSpPr>
          <p:cNvPr id="104" name="Google Shape;104;p14"/>
          <p:cNvSpPr/>
          <p:nvPr/>
        </p:nvSpPr>
        <p:spPr>
          <a:xfrm>
            <a:off x="1241402" y="34842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b="1" sz="1600"/>
          </a:p>
        </p:txBody>
      </p:sp>
      <p:sp>
        <p:nvSpPr>
          <p:cNvPr id="105" name="Google Shape;105;p14"/>
          <p:cNvSpPr txBox="1"/>
          <p:nvPr>
            <p:ph idx="4294967295" type="body"/>
          </p:nvPr>
        </p:nvSpPr>
        <p:spPr>
          <a:xfrm>
            <a:off x="1419983" y="3630976"/>
            <a:ext cx="22572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Modeling</a:t>
            </a:r>
            <a:endParaRPr b="1" sz="1600">
              <a:solidFill>
                <a:schemeClr val="lt1"/>
              </a:solidFill>
            </a:endParaRPr>
          </a:p>
        </p:txBody>
      </p:sp>
      <p:sp>
        <p:nvSpPr>
          <p:cNvPr id="106" name="Google Shape;106;p14"/>
          <p:cNvSpPr txBox="1"/>
          <p:nvPr>
            <p:ph idx="4294967295" type="body"/>
          </p:nvPr>
        </p:nvSpPr>
        <p:spPr>
          <a:xfrm>
            <a:off x="1419975" y="4249975"/>
            <a:ext cx="3016800" cy="8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Epochs Parameters</a:t>
            </a:r>
            <a:endParaRPr sz="1400"/>
          </a:p>
          <a:p>
            <a:pPr indent="-317500" lvl="0" marL="457200" rtl="0" algn="l">
              <a:spcBef>
                <a:spcPts val="0"/>
              </a:spcBef>
              <a:spcAft>
                <a:spcPts val="0"/>
              </a:spcAft>
              <a:buSzPts val="1400"/>
              <a:buChar char="●"/>
            </a:pPr>
            <a:r>
              <a:rPr lang="en" sz="1400"/>
              <a:t>Confusion Matrix</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 Image 3</a:t>
            </a:r>
            <a:endParaRPr/>
          </a:p>
        </p:txBody>
      </p:sp>
      <p:pic>
        <p:nvPicPr>
          <p:cNvPr id="248" name="Google Shape;248;p32"/>
          <p:cNvPicPr preferRelativeResize="0"/>
          <p:nvPr/>
        </p:nvPicPr>
        <p:blipFill>
          <a:blip r:embed="rId3">
            <a:alphaModFix/>
          </a:blip>
          <a:stretch>
            <a:fillRect/>
          </a:stretch>
        </p:blipFill>
        <p:spPr>
          <a:xfrm>
            <a:off x="152400" y="1170200"/>
            <a:ext cx="8724560" cy="38208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Deployment, Image 4</a:t>
            </a:r>
            <a:endParaRPr/>
          </a:p>
        </p:txBody>
      </p:sp>
      <p:pic>
        <p:nvPicPr>
          <p:cNvPr id="254" name="Google Shape;254;p33"/>
          <p:cNvPicPr preferRelativeResize="0"/>
          <p:nvPr/>
        </p:nvPicPr>
        <p:blipFill>
          <a:blip r:embed="rId3">
            <a:alphaModFix/>
          </a:blip>
          <a:stretch>
            <a:fillRect/>
          </a:stretch>
        </p:blipFill>
        <p:spPr>
          <a:xfrm>
            <a:off x="152400" y="1170200"/>
            <a:ext cx="8758841" cy="38209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Evaluation</a:t>
            </a:r>
            <a:endParaRPr/>
          </a:p>
        </p:txBody>
      </p:sp>
      <p:sp>
        <p:nvSpPr>
          <p:cNvPr id="260" name="Google Shape;260;p34"/>
          <p:cNvSpPr txBox="1"/>
          <p:nvPr/>
        </p:nvSpPr>
        <p:spPr>
          <a:xfrm>
            <a:off x="418200" y="1222650"/>
            <a:ext cx="8307600" cy="13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Roboto"/>
                <a:ea typeface="Roboto"/>
                <a:cs typeface="Roboto"/>
                <a:sym typeface="Roboto"/>
              </a:rPr>
              <a:t>Domain Problem:</a:t>
            </a:r>
            <a:endParaRPr b="1" sz="1800">
              <a:solidFill>
                <a:schemeClr val="dk2"/>
              </a:solidFill>
              <a:latin typeface="Roboto"/>
              <a:ea typeface="Roboto"/>
              <a:cs typeface="Roboto"/>
              <a:sym typeface="Roboto"/>
            </a:endParaRPr>
          </a:p>
          <a:p>
            <a:pPr indent="0" lvl="0" marL="0" rtl="0" algn="l">
              <a:spcBef>
                <a:spcPts val="0"/>
              </a:spcBef>
              <a:spcAft>
                <a:spcPts val="0"/>
              </a:spcAft>
              <a:buNone/>
            </a:pPr>
            <a:r>
              <a:t/>
            </a:r>
            <a:endParaRPr b="1" sz="1800">
              <a:solidFill>
                <a:schemeClr val="dk2"/>
              </a:solidFill>
              <a:latin typeface="Roboto"/>
              <a:ea typeface="Roboto"/>
              <a:cs typeface="Roboto"/>
              <a:sym typeface="Roboto"/>
            </a:endParaRPr>
          </a:p>
          <a:p>
            <a:pPr indent="0" lvl="0" marL="0" rtl="0" algn="l">
              <a:spcBef>
                <a:spcPts val="0"/>
              </a:spcBef>
              <a:spcAft>
                <a:spcPts val="0"/>
              </a:spcAft>
              <a:buNone/>
            </a:pPr>
            <a:r>
              <a:rPr lang="en">
                <a:solidFill>
                  <a:srgbClr val="1F1F1F"/>
                </a:solidFill>
                <a:highlight>
                  <a:srgbClr val="FFFFFF"/>
                </a:highlight>
              </a:rPr>
              <a:t>W</a:t>
            </a:r>
            <a:r>
              <a:rPr lang="en">
                <a:solidFill>
                  <a:srgbClr val="1F1F1F"/>
                </a:solidFill>
                <a:highlight>
                  <a:srgbClr val="FFFFFF"/>
                </a:highlight>
              </a:rPr>
              <a:t>e want to develop a model to classify a bike based off of what it can see an image, into one of the following riding styles: </a:t>
            </a:r>
            <a:r>
              <a:rPr b="1" lang="en">
                <a:solidFill>
                  <a:srgbClr val="1F1F1F"/>
                </a:solidFill>
                <a:highlight>
                  <a:srgbClr val="FFFFFF"/>
                </a:highlight>
              </a:rPr>
              <a:t>Cross Country</a:t>
            </a:r>
            <a:r>
              <a:rPr lang="en">
                <a:solidFill>
                  <a:srgbClr val="1F1F1F"/>
                </a:solidFill>
                <a:highlight>
                  <a:srgbClr val="FFFFFF"/>
                </a:highlight>
              </a:rPr>
              <a:t>, </a:t>
            </a:r>
            <a:r>
              <a:rPr b="1" lang="en">
                <a:solidFill>
                  <a:srgbClr val="1F1F1F"/>
                </a:solidFill>
                <a:highlight>
                  <a:srgbClr val="FFFFFF"/>
                </a:highlight>
              </a:rPr>
              <a:t>Downhill</a:t>
            </a:r>
            <a:r>
              <a:rPr lang="en">
                <a:solidFill>
                  <a:srgbClr val="1F1F1F"/>
                </a:solidFill>
                <a:highlight>
                  <a:srgbClr val="FFFFFF"/>
                </a:highlight>
              </a:rPr>
              <a:t>, </a:t>
            </a:r>
            <a:r>
              <a:rPr b="1" lang="en">
                <a:solidFill>
                  <a:srgbClr val="1F1F1F"/>
                </a:solidFill>
                <a:highlight>
                  <a:srgbClr val="FFFFFF"/>
                </a:highlight>
              </a:rPr>
              <a:t>Enduro</a:t>
            </a:r>
            <a:r>
              <a:rPr lang="en">
                <a:solidFill>
                  <a:srgbClr val="1F1F1F"/>
                </a:solidFill>
                <a:highlight>
                  <a:srgbClr val="FFFFFF"/>
                </a:highlight>
              </a:rPr>
              <a:t>, </a:t>
            </a:r>
            <a:r>
              <a:rPr b="1" lang="en">
                <a:solidFill>
                  <a:srgbClr val="1F1F1F"/>
                </a:solidFill>
                <a:highlight>
                  <a:srgbClr val="FFFFFF"/>
                </a:highlight>
              </a:rPr>
              <a:t>Trail</a:t>
            </a:r>
            <a:r>
              <a:rPr lang="en">
                <a:solidFill>
                  <a:srgbClr val="1F1F1F"/>
                </a:solidFill>
                <a:highlight>
                  <a:srgbClr val="FFFFFF"/>
                </a:highlight>
              </a:rPr>
              <a:t> or </a:t>
            </a:r>
            <a:r>
              <a:rPr b="1" lang="en">
                <a:solidFill>
                  <a:srgbClr val="1F1F1F"/>
                </a:solidFill>
                <a:highlight>
                  <a:srgbClr val="FFFFFF"/>
                </a:highlight>
              </a:rPr>
              <a:t>Dirt Jumper</a:t>
            </a:r>
            <a:r>
              <a:rPr lang="en">
                <a:solidFill>
                  <a:srgbClr val="1F1F1F"/>
                </a:solidFill>
                <a:highlight>
                  <a:srgbClr val="FFFFFF"/>
                </a:highlight>
              </a:rPr>
              <a:t>.</a:t>
            </a:r>
            <a:endParaRPr b="1">
              <a:solidFill>
                <a:schemeClr val="dk2"/>
              </a:solidFill>
              <a:latin typeface="Roboto"/>
              <a:ea typeface="Roboto"/>
              <a:cs typeface="Roboto"/>
              <a:sym typeface="Roboto"/>
            </a:endParaRPr>
          </a:p>
        </p:txBody>
      </p:sp>
      <p:sp>
        <p:nvSpPr>
          <p:cNvPr id="261" name="Google Shape;261;p34"/>
          <p:cNvSpPr txBox="1"/>
          <p:nvPr/>
        </p:nvSpPr>
        <p:spPr>
          <a:xfrm>
            <a:off x="418200" y="2842175"/>
            <a:ext cx="8307600" cy="13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Roboto"/>
                <a:ea typeface="Roboto"/>
                <a:cs typeface="Roboto"/>
                <a:sym typeface="Roboto"/>
              </a:rPr>
              <a:t>Expansions for Improved Ac</a:t>
            </a:r>
            <a:r>
              <a:rPr b="1" lang="en" sz="1800">
                <a:solidFill>
                  <a:schemeClr val="dk2"/>
                </a:solidFill>
                <a:latin typeface="Roboto"/>
                <a:ea typeface="Roboto"/>
                <a:cs typeface="Roboto"/>
                <a:sym typeface="Roboto"/>
              </a:rPr>
              <a:t>curacy</a:t>
            </a:r>
            <a:r>
              <a:rPr b="1" lang="en" sz="1800">
                <a:solidFill>
                  <a:schemeClr val="dk2"/>
                </a:solidFill>
                <a:latin typeface="Roboto"/>
                <a:ea typeface="Roboto"/>
                <a:cs typeface="Roboto"/>
                <a:sym typeface="Roboto"/>
              </a:rPr>
              <a:t>:</a:t>
            </a:r>
            <a:endParaRPr b="1" sz="1800">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rgbClr val="1F1F1F"/>
              </a:solidFill>
              <a:highlight>
                <a:srgbClr val="FFFFFF"/>
              </a:highlight>
            </a:endParaRPr>
          </a:p>
          <a:p>
            <a:pPr indent="0" lvl="0" marL="0" rtl="0" algn="l">
              <a:spcBef>
                <a:spcPts val="0"/>
              </a:spcBef>
              <a:spcAft>
                <a:spcPts val="0"/>
              </a:spcAft>
              <a:buNone/>
            </a:pPr>
            <a:r>
              <a:rPr lang="en" sz="1200">
                <a:solidFill>
                  <a:srgbClr val="1F1F1F"/>
                </a:solidFill>
                <a:highlight>
                  <a:srgbClr val="FFFFFF"/>
                </a:highlight>
              </a:rPr>
              <a:t>I believe the biggest things that could help make the model more accurate would be </a:t>
            </a:r>
            <a:r>
              <a:rPr b="1" lang="en" sz="1200">
                <a:solidFill>
                  <a:srgbClr val="1F1F1F"/>
                </a:solidFill>
                <a:highlight>
                  <a:srgbClr val="FFFFFF"/>
                </a:highlight>
              </a:rPr>
              <a:t>limiting the image amount for each category.</a:t>
            </a:r>
            <a:endParaRPr b="1" sz="1800">
              <a:solidFill>
                <a:schemeClr val="dk2"/>
              </a:solidFill>
              <a:latin typeface="Roboto"/>
              <a:ea typeface="Roboto"/>
              <a:cs typeface="Roboto"/>
              <a:sym typeface="Roboto"/>
            </a:endParaRPr>
          </a:p>
          <a:p>
            <a:pPr indent="0" lvl="0" marL="0" rtl="0" algn="l">
              <a:spcBef>
                <a:spcPts val="0"/>
              </a:spcBef>
              <a:spcAft>
                <a:spcPts val="0"/>
              </a:spcAft>
              <a:buNone/>
            </a:pPr>
            <a:r>
              <a:t/>
            </a:r>
            <a:endParaRPr b="1" sz="16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5"/>
          <p:cNvSpPr txBox="1"/>
          <p:nvPr>
            <p:ph type="title"/>
          </p:nvPr>
        </p:nvSpPr>
        <p:spPr>
          <a:xfrm>
            <a:off x="255400" y="1444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12" name="Google Shape;112;p1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en" sz="1400"/>
              <a:t>Purpose</a:t>
            </a:r>
            <a:endParaRPr sz="1400"/>
          </a:p>
          <a:p>
            <a:pPr indent="-317500" lvl="0" marL="457200" rtl="0" algn="l">
              <a:spcBef>
                <a:spcPts val="0"/>
              </a:spcBef>
              <a:spcAft>
                <a:spcPts val="0"/>
              </a:spcAft>
              <a:buClr>
                <a:schemeClr val="lt1"/>
              </a:buClr>
              <a:buSzPts val="1400"/>
              <a:buChar char="●"/>
            </a:pPr>
            <a:r>
              <a:rPr lang="en" sz="1400"/>
              <a:t>Domain Problem</a:t>
            </a:r>
            <a:endParaRPr sz="1400"/>
          </a:p>
          <a:p>
            <a:pPr indent="-317500" lvl="0" marL="457200" rtl="0" algn="l">
              <a:spcBef>
                <a:spcPts val="0"/>
              </a:spcBef>
              <a:spcAft>
                <a:spcPts val="0"/>
              </a:spcAft>
              <a:buClr>
                <a:schemeClr val="lt1"/>
              </a:buClr>
              <a:buSzPts val="1400"/>
              <a:buChar char="●"/>
            </a:pPr>
            <a:r>
              <a:rPr lang="en" sz="1400"/>
              <a:t>Analytic Approach</a:t>
            </a:r>
            <a:endParaRPr sz="1500"/>
          </a:p>
          <a:p>
            <a:pPr indent="0" lvl="0" marL="457200" rtl="0" algn="l">
              <a:spcBef>
                <a:spcPts val="800"/>
              </a:spcBef>
              <a:spcAft>
                <a:spcPts val="800"/>
              </a:spcAft>
              <a:buNone/>
            </a:pPr>
            <a:r>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a:t>
            </a:r>
            <a:endParaRPr/>
          </a:p>
        </p:txBody>
      </p:sp>
      <p:sp>
        <p:nvSpPr>
          <p:cNvPr id="118" name="Google Shape;118;p16"/>
          <p:cNvSpPr txBox="1"/>
          <p:nvPr/>
        </p:nvSpPr>
        <p:spPr>
          <a:xfrm>
            <a:off x="409625" y="3469275"/>
            <a:ext cx="8307600" cy="13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chemeClr val="dk2"/>
              </a:solidFill>
              <a:latin typeface="Roboto"/>
              <a:ea typeface="Roboto"/>
              <a:cs typeface="Roboto"/>
              <a:sym typeface="Roboto"/>
            </a:endParaRPr>
          </a:p>
          <a:p>
            <a:pPr indent="0" lvl="0" marL="0" rtl="0" algn="l">
              <a:spcBef>
                <a:spcPts val="0"/>
              </a:spcBef>
              <a:spcAft>
                <a:spcPts val="0"/>
              </a:spcAft>
              <a:buNone/>
            </a:pPr>
            <a:r>
              <a:rPr b="1" lang="en" sz="1800">
                <a:solidFill>
                  <a:schemeClr val="dk2"/>
                </a:solidFill>
                <a:latin typeface="Roboto"/>
                <a:ea typeface="Roboto"/>
                <a:cs typeface="Roboto"/>
                <a:sym typeface="Roboto"/>
              </a:rPr>
              <a:t>Domain Problem </a:t>
            </a:r>
            <a:endParaRPr b="1" sz="1800">
              <a:solidFill>
                <a:schemeClr val="dk2"/>
              </a:solidFill>
              <a:latin typeface="Roboto"/>
              <a:ea typeface="Roboto"/>
              <a:cs typeface="Roboto"/>
              <a:sym typeface="Roboto"/>
            </a:endParaRPr>
          </a:p>
          <a:p>
            <a:pPr indent="0" lvl="0" marL="0" rtl="0" algn="l">
              <a:spcBef>
                <a:spcPts val="0"/>
              </a:spcBef>
              <a:spcAft>
                <a:spcPts val="0"/>
              </a:spcAft>
              <a:buNone/>
            </a:pPr>
            <a:r>
              <a:t/>
            </a:r>
            <a:endParaRPr b="1" sz="1800">
              <a:solidFill>
                <a:schemeClr val="dk2"/>
              </a:solidFill>
              <a:latin typeface="Roboto"/>
              <a:ea typeface="Roboto"/>
              <a:cs typeface="Roboto"/>
              <a:sym typeface="Roboto"/>
            </a:endParaRPr>
          </a:p>
          <a:p>
            <a:pPr indent="0" lvl="0" marL="0" rtl="0" algn="l">
              <a:spcBef>
                <a:spcPts val="0"/>
              </a:spcBef>
              <a:spcAft>
                <a:spcPts val="0"/>
              </a:spcAft>
              <a:buNone/>
            </a:pPr>
            <a:r>
              <a:rPr lang="en">
                <a:solidFill>
                  <a:srgbClr val="1F1F1F"/>
                </a:solidFill>
                <a:highlight>
                  <a:srgbClr val="FFFFFF"/>
                </a:highlight>
              </a:rPr>
              <a:t>We want to develop a model to classify a bike based off of what it can see an image, into one of the following riding styles: </a:t>
            </a:r>
            <a:r>
              <a:rPr b="1" lang="en">
                <a:solidFill>
                  <a:srgbClr val="1F1F1F"/>
                </a:solidFill>
                <a:highlight>
                  <a:srgbClr val="FFFFFF"/>
                </a:highlight>
              </a:rPr>
              <a:t>Cross Country</a:t>
            </a:r>
            <a:r>
              <a:rPr lang="en">
                <a:solidFill>
                  <a:srgbClr val="1F1F1F"/>
                </a:solidFill>
                <a:highlight>
                  <a:srgbClr val="FFFFFF"/>
                </a:highlight>
              </a:rPr>
              <a:t>, </a:t>
            </a:r>
            <a:r>
              <a:rPr b="1" lang="en">
                <a:solidFill>
                  <a:srgbClr val="1F1F1F"/>
                </a:solidFill>
                <a:highlight>
                  <a:srgbClr val="FFFFFF"/>
                </a:highlight>
              </a:rPr>
              <a:t>Downhill</a:t>
            </a:r>
            <a:r>
              <a:rPr lang="en">
                <a:solidFill>
                  <a:srgbClr val="1F1F1F"/>
                </a:solidFill>
                <a:highlight>
                  <a:srgbClr val="FFFFFF"/>
                </a:highlight>
              </a:rPr>
              <a:t>, </a:t>
            </a:r>
            <a:r>
              <a:rPr b="1" lang="en">
                <a:solidFill>
                  <a:srgbClr val="1F1F1F"/>
                </a:solidFill>
                <a:highlight>
                  <a:srgbClr val="FFFFFF"/>
                </a:highlight>
              </a:rPr>
              <a:t>Enduro</a:t>
            </a:r>
            <a:r>
              <a:rPr lang="en">
                <a:solidFill>
                  <a:srgbClr val="1F1F1F"/>
                </a:solidFill>
                <a:highlight>
                  <a:srgbClr val="FFFFFF"/>
                </a:highlight>
              </a:rPr>
              <a:t>, </a:t>
            </a:r>
            <a:r>
              <a:rPr b="1" lang="en">
                <a:solidFill>
                  <a:srgbClr val="1F1F1F"/>
                </a:solidFill>
                <a:highlight>
                  <a:srgbClr val="FFFFFF"/>
                </a:highlight>
              </a:rPr>
              <a:t>Trail</a:t>
            </a:r>
            <a:r>
              <a:rPr lang="en">
                <a:solidFill>
                  <a:srgbClr val="1F1F1F"/>
                </a:solidFill>
                <a:highlight>
                  <a:srgbClr val="FFFFFF"/>
                </a:highlight>
              </a:rPr>
              <a:t> or </a:t>
            </a:r>
            <a:r>
              <a:rPr b="1" lang="en">
                <a:solidFill>
                  <a:srgbClr val="1F1F1F"/>
                </a:solidFill>
                <a:highlight>
                  <a:srgbClr val="FFFFFF"/>
                </a:highlight>
              </a:rPr>
              <a:t>Dirt Jumper</a:t>
            </a:r>
            <a:r>
              <a:rPr lang="en">
                <a:solidFill>
                  <a:srgbClr val="1F1F1F"/>
                </a:solidFill>
                <a:highlight>
                  <a:srgbClr val="FFFFFF"/>
                </a:highlight>
              </a:rPr>
              <a:t>.</a:t>
            </a:r>
            <a:endParaRPr b="1">
              <a:solidFill>
                <a:schemeClr val="dk2"/>
              </a:solidFill>
              <a:latin typeface="Roboto"/>
              <a:ea typeface="Roboto"/>
              <a:cs typeface="Roboto"/>
              <a:sym typeface="Roboto"/>
            </a:endParaRPr>
          </a:p>
        </p:txBody>
      </p:sp>
      <p:pic>
        <p:nvPicPr>
          <p:cNvPr id="119" name="Google Shape;119;p16"/>
          <p:cNvPicPr preferRelativeResize="0"/>
          <p:nvPr/>
        </p:nvPicPr>
        <p:blipFill rotWithShape="1">
          <a:blip r:embed="rId3">
            <a:alphaModFix/>
          </a:blip>
          <a:srcRect b="0" l="0" r="0" t="0"/>
          <a:stretch/>
        </p:blipFill>
        <p:spPr>
          <a:xfrm>
            <a:off x="1138475" y="1180900"/>
            <a:ext cx="7221701" cy="2288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7"/>
          <p:cNvSpPr txBox="1"/>
          <p:nvPr>
            <p:ph type="title"/>
          </p:nvPr>
        </p:nvSpPr>
        <p:spPr>
          <a:xfrm>
            <a:off x="311700" y="23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Libraries</a:t>
            </a:r>
            <a:endParaRPr/>
          </a:p>
        </p:txBody>
      </p:sp>
      <p:sp>
        <p:nvSpPr>
          <p:cNvPr id="125" name="Google Shape;125;p17"/>
          <p:cNvSpPr txBox="1"/>
          <p:nvPr/>
        </p:nvSpPr>
        <p:spPr>
          <a:xfrm>
            <a:off x="513350" y="1094100"/>
            <a:ext cx="8204700" cy="404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rgbClr val="1F1F1F"/>
              </a:solidFill>
            </a:endParaRPr>
          </a:p>
          <a:p>
            <a:pPr indent="-330200" lvl="0" marL="457200" rtl="0" algn="l">
              <a:lnSpc>
                <a:spcPct val="115000"/>
              </a:lnSpc>
              <a:spcBef>
                <a:spcPts val="0"/>
              </a:spcBef>
              <a:spcAft>
                <a:spcPts val="0"/>
              </a:spcAft>
              <a:buClr>
                <a:srgbClr val="1F1F1F"/>
              </a:buClr>
              <a:buSzPts val="1600"/>
              <a:buChar char="●"/>
            </a:pPr>
            <a:r>
              <a:rPr b="1" lang="en" sz="1600">
                <a:solidFill>
                  <a:srgbClr val="1F1F1F"/>
                </a:solidFill>
              </a:rPr>
              <a:t>Kagglehub:</a:t>
            </a:r>
            <a:r>
              <a:rPr lang="en" sz="1600">
                <a:solidFill>
                  <a:srgbClr val="1F1F1F"/>
                </a:solidFill>
              </a:rPr>
              <a:t> For downloading datasets directly from Kaggle into Google Colab.</a:t>
            </a:r>
            <a:endParaRPr sz="1600">
              <a:solidFill>
                <a:srgbClr val="1F1F1F"/>
              </a:solidFill>
            </a:endParaRPr>
          </a:p>
          <a:p>
            <a:pPr indent="-330200" lvl="0" marL="457200" rtl="0" algn="l">
              <a:lnSpc>
                <a:spcPct val="115000"/>
              </a:lnSpc>
              <a:spcBef>
                <a:spcPts val="0"/>
              </a:spcBef>
              <a:spcAft>
                <a:spcPts val="0"/>
              </a:spcAft>
              <a:buClr>
                <a:srgbClr val="1F1F1F"/>
              </a:buClr>
              <a:buSzPts val="1600"/>
              <a:buChar char="●"/>
            </a:pPr>
            <a:r>
              <a:rPr b="1" lang="en" sz="1600">
                <a:solidFill>
                  <a:srgbClr val="1F1F1F"/>
                </a:solidFill>
              </a:rPr>
              <a:t>Json: </a:t>
            </a:r>
            <a:r>
              <a:rPr lang="en" sz="1600">
                <a:solidFill>
                  <a:srgbClr val="1F1F1F"/>
                </a:solidFill>
              </a:rPr>
              <a:t> For parsing and processing structured data from JSON files.</a:t>
            </a:r>
            <a:endParaRPr sz="1600">
              <a:solidFill>
                <a:srgbClr val="1F1F1F"/>
              </a:solidFill>
            </a:endParaRPr>
          </a:p>
          <a:p>
            <a:pPr indent="-330200" lvl="0" marL="457200" rtl="0" algn="l">
              <a:lnSpc>
                <a:spcPct val="115000"/>
              </a:lnSpc>
              <a:spcBef>
                <a:spcPts val="0"/>
              </a:spcBef>
              <a:spcAft>
                <a:spcPts val="0"/>
              </a:spcAft>
              <a:buClr>
                <a:srgbClr val="1F1F1F"/>
              </a:buClr>
              <a:buSzPts val="1600"/>
              <a:buChar char="●"/>
            </a:pPr>
            <a:r>
              <a:rPr b="1" lang="en" sz="1600">
                <a:solidFill>
                  <a:srgbClr val="1F1F1F"/>
                </a:solidFill>
              </a:rPr>
              <a:t>Pandas</a:t>
            </a:r>
            <a:r>
              <a:rPr lang="en" sz="1600">
                <a:solidFill>
                  <a:srgbClr val="1F1F1F"/>
                </a:solidFill>
              </a:rPr>
              <a:t>:  For cleaning, merging, and manipulating tabular data.</a:t>
            </a:r>
            <a:endParaRPr sz="1600">
              <a:solidFill>
                <a:srgbClr val="1F1F1F"/>
              </a:solidFill>
            </a:endParaRPr>
          </a:p>
          <a:p>
            <a:pPr indent="-330200" lvl="0" marL="457200" rtl="0" algn="l">
              <a:lnSpc>
                <a:spcPct val="115000"/>
              </a:lnSpc>
              <a:spcBef>
                <a:spcPts val="0"/>
              </a:spcBef>
              <a:spcAft>
                <a:spcPts val="0"/>
              </a:spcAft>
              <a:buClr>
                <a:srgbClr val="1F1F1F"/>
              </a:buClr>
              <a:buSzPts val="1600"/>
              <a:buChar char="●"/>
            </a:pPr>
            <a:r>
              <a:rPr b="1" lang="en" sz="1600">
                <a:solidFill>
                  <a:srgbClr val="1F1F1F"/>
                </a:solidFill>
              </a:rPr>
              <a:t>Matplotlib.pyplot</a:t>
            </a:r>
            <a:r>
              <a:rPr lang="en" sz="1600">
                <a:solidFill>
                  <a:srgbClr val="1F1F1F"/>
                </a:solidFill>
              </a:rPr>
              <a:t>: For creating static visualizations and plotting model results.</a:t>
            </a:r>
            <a:endParaRPr sz="1600">
              <a:solidFill>
                <a:srgbClr val="1F1F1F"/>
              </a:solidFill>
            </a:endParaRPr>
          </a:p>
          <a:p>
            <a:pPr indent="-330200" lvl="0" marL="457200" rtl="0" algn="l">
              <a:lnSpc>
                <a:spcPct val="115000"/>
              </a:lnSpc>
              <a:spcBef>
                <a:spcPts val="0"/>
              </a:spcBef>
              <a:spcAft>
                <a:spcPts val="0"/>
              </a:spcAft>
              <a:buClr>
                <a:srgbClr val="1F1F1F"/>
              </a:buClr>
              <a:buSzPts val="1600"/>
              <a:buChar char="●"/>
            </a:pPr>
            <a:r>
              <a:rPr b="1" lang="en" sz="1600">
                <a:solidFill>
                  <a:srgbClr val="1F1F1F"/>
                </a:solidFill>
              </a:rPr>
              <a:t>Seaborn</a:t>
            </a:r>
            <a:r>
              <a:rPr lang="en" sz="1600">
                <a:solidFill>
                  <a:srgbClr val="1F1F1F"/>
                </a:solidFill>
              </a:rPr>
              <a:t>: For statistical data visualization and probability plots.</a:t>
            </a:r>
            <a:endParaRPr sz="1600">
              <a:solidFill>
                <a:srgbClr val="1F1F1F"/>
              </a:solidFill>
            </a:endParaRPr>
          </a:p>
          <a:p>
            <a:pPr indent="-330200" lvl="0" marL="457200" rtl="0" algn="l">
              <a:lnSpc>
                <a:spcPct val="115000"/>
              </a:lnSpc>
              <a:spcBef>
                <a:spcPts val="0"/>
              </a:spcBef>
              <a:spcAft>
                <a:spcPts val="0"/>
              </a:spcAft>
              <a:buClr>
                <a:srgbClr val="1F1F1F"/>
              </a:buClr>
              <a:buSzPts val="1600"/>
              <a:buChar char="●"/>
            </a:pPr>
            <a:r>
              <a:rPr b="1" lang="en" sz="1600">
                <a:solidFill>
                  <a:srgbClr val="1F1F1F"/>
                </a:solidFill>
              </a:rPr>
              <a:t>Os</a:t>
            </a:r>
            <a:r>
              <a:rPr lang="en" sz="1600">
                <a:solidFill>
                  <a:srgbClr val="1F1F1F"/>
                </a:solidFill>
              </a:rPr>
              <a:t>: For file and directory operations.</a:t>
            </a:r>
            <a:endParaRPr sz="1600">
              <a:solidFill>
                <a:srgbClr val="1F1F1F"/>
              </a:solidFill>
            </a:endParaRPr>
          </a:p>
          <a:p>
            <a:pPr indent="-330200" lvl="0" marL="457200" rtl="0" algn="l">
              <a:lnSpc>
                <a:spcPct val="115000"/>
              </a:lnSpc>
              <a:spcBef>
                <a:spcPts val="0"/>
              </a:spcBef>
              <a:spcAft>
                <a:spcPts val="0"/>
              </a:spcAft>
              <a:buClr>
                <a:srgbClr val="1F1F1F"/>
              </a:buClr>
              <a:buSzPts val="1600"/>
              <a:buChar char="●"/>
            </a:pPr>
            <a:r>
              <a:rPr b="1" lang="en" sz="1600">
                <a:solidFill>
                  <a:srgbClr val="1F1F1F"/>
                </a:solidFill>
              </a:rPr>
              <a:t>Requests</a:t>
            </a:r>
            <a:r>
              <a:rPr lang="en" sz="1600">
                <a:solidFill>
                  <a:srgbClr val="1F1F1F"/>
                </a:solidFill>
              </a:rPr>
              <a:t>: For retrieving and downloading image data from URLs.</a:t>
            </a:r>
            <a:endParaRPr sz="1600">
              <a:solidFill>
                <a:srgbClr val="1F1F1F"/>
              </a:solidFill>
            </a:endParaRPr>
          </a:p>
          <a:p>
            <a:pPr indent="-330200" lvl="0" marL="457200" rtl="0" algn="l">
              <a:lnSpc>
                <a:spcPct val="115000"/>
              </a:lnSpc>
              <a:spcBef>
                <a:spcPts val="0"/>
              </a:spcBef>
              <a:spcAft>
                <a:spcPts val="0"/>
              </a:spcAft>
              <a:buClr>
                <a:srgbClr val="1F1F1F"/>
              </a:buClr>
              <a:buSzPts val="1600"/>
              <a:buChar char="●"/>
            </a:pPr>
            <a:r>
              <a:rPr b="1" lang="en" sz="1600">
                <a:solidFill>
                  <a:srgbClr val="1F1F1F"/>
                </a:solidFill>
              </a:rPr>
              <a:t>Tqdm</a:t>
            </a:r>
            <a:r>
              <a:rPr lang="en" sz="1600">
                <a:solidFill>
                  <a:srgbClr val="1F1F1F"/>
                </a:solidFill>
              </a:rPr>
              <a:t>: For displaying progress bars during data download and preprocessing loops.</a:t>
            </a:r>
            <a:endParaRPr sz="1600">
              <a:solidFill>
                <a:srgbClr val="1F1F1F"/>
              </a:solidFill>
            </a:endParaRPr>
          </a:p>
          <a:p>
            <a:pPr indent="-330200" lvl="0" marL="457200" rtl="0" algn="l">
              <a:lnSpc>
                <a:spcPct val="115000"/>
              </a:lnSpc>
              <a:spcBef>
                <a:spcPts val="0"/>
              </a:spcBef>
              <a:spcAft>
                <a:spcPts val="0"/>
              </a:spcAft>
              <a:buClr>
                <a:srgbClr val="1F1F1F"/>
              </a:buClr>
              <a:buSzPts val="1600"/>
              <a:buChar char="●"/>
            </a:pPr>
            <a:r>
              <a:rPr b="1" lang="en" sz="1600">
                <a:solidFill>
                  <a:srgbClr val="1F1F1F"/>
                </a:solidFill>
              </a:rPr>
              <a:t>FastAI</a:t>
            </a:r>
            <a:r>
              <a:rPr lang="en" sz="1600">
                <a:solidFill>
                  <a:srgbClr val="1F1F1F"/>
                </a:solidFill>
              </a:rPr>
              <a:t>: For training and testing the model - mainly the vision_learner and Classification Interpretation features</a:t>
            </a:r>
            <a:endParaRPr sz="1600">
              <a:solidFill>
                <a:srgbClr val="1F1F1F"/>
              </a:solidFill>
            </a:endParaRPr>
          </a:p>
          <a:p>
            <a:pPr indent="0" lvl="0" marL="0" rtl="0" algn="l">
              <a:spcBef>
                <a:spcPts val="120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descr="Background pointer shape in timeline graphic" id="130" name="Google Shape;130;p18"/>
          <p:cNvSpPr/>
          <p:nvPr/>
        </p:nvSpPr>
        <p:spPr>
          <a:xfrm>
            <a:off x="340934" y="21990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 name="Google Shape;131;p18"/>
          <p:cNvSpPr txBox="1"/>
          <p:nvPr>
            <p:ph idx="4294967295" type="body"/>
          </p:nvPr>
        </p:nvSpPr>
        <p:spPr>
          <a:xfrm>
            <a:off x="344798" y="2203875"/>
            <a:ext cx="14556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600">
              <a:solidFill>
                <a:schemeClr val="lt1"/>
              </a:solidFill>
            </a:endParaRPr>
          </a:p>
          <a:p>
            <a:pPr indent="0" lvl="0" marL="0" rtl="0" algn="ctr">
              <a:lnSpc>
                <a:spcPct val="100000"/>
              </a:lnSpc>
              <a:spcBef>
                <a:spcPts val="0"/>
              </a:spcBef>
              <a:spcAft>
                <a:spcPts val="0"/>
              </a:spcAft>
              <a:buNone/>
            </a:pPr>
            <a:r>
              <a:rPr lang="en" sz="1600">
                <a:solidFill>
                  <a:schemeClr val="lt1"/>
                </a:solidFill>
              </a:rPr>
              <a:t>Introduction</a:t>
            </a:r>
            <a:endParaRPr sz="1600">
              <a:solidFill>
                <a:schemeClr val="lt1"/>
              </a:solidFill>
            </a:endParaRPr>
          </a:p>
        </p:txBody>
      </p:sp>
      <p:grpSp>
        <p:nvGrpSpPr>
          <p:cNvPr id="132" name="Google Shape;132;p18"/>
          <p:cNvGrpSpPr/>
          <p:nvPr/>
        </p:nvGrpSpPr>
        <p:grpSpPr>
          <a:xfrm>
            <a:off x="969270" y="1610215"/>
            <a:ext cx="198900" cy="593656"/>
            <a:chOff x="777447" y="1610215"/>
            <a:chExt cx="198900" cy="593656"/>
          </a:xfrm>
        </p:grpSpPr>
        <p:cxnSp>
          <p:nvCxnSpPr>
            <p:cNvPr id="133" name="Google Shape;133;p18"/>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134" name="Google Shape;134;p18"/>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18"/>
          <p:cNvSpPr txBox="1"/>
          <p:nvPr>
            <p:ph idx="4294967295" type="body"/>
          </p:nvPr>
        </p:nvSpPr>
        <p:spPr>
          <a:xfrm>
            <a:off x="318375" y="38566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Establish Domain Problem &amp; Set Up GPU for Project</a:t>
            </a:r>
            <a:endParaRPr sz="1600"/>
          </a:p>
        </p:txBody>
      </p:sp>
      <p:sp>
        <p:nvSpPr>
          <p:cNvPr descr="Background pointer shape in timeline graphic" id="136" name="Google Shape;136;p18"/>
          <p:cNvSpPr/>
          <p:nvPr/>
        </p:nvSpPr>
        <p:spPr>
          <a:xfrm>
            <a:off x="1817054"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7" name="Google Shape;137;p18"/>
          <p:cNvSpPr txBox="1"/>
          <p:nvPr>
            <p:ph idx="4294967295" type="body"/>
          </p:nvPr>
        </p:nvSpPr>
        <p:spPr>
          <a:xfrm>
            <a:off x="2126317"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Preparation</a:t>
            </a:r>
            <a:endParaRPr sz="1600">
              <a:solidFill>
                <a:schemeClr val="lt1"/>
              </a:solidFill>
            </a:endParaRPr>
          </a:p>
        </p:txBody>
      </p:sp>
      <p:grpSp>
        <p:nvGrpSpPr>
          <p:cNvPr id="138" name="Google Shape;138;p18"/>
          <p:cNvGrpSpPr/>
          <p:nvPr/>
        </p:nvGrpSpPr>
        <p:grpSpPr>
          <a:xfrm>
            <a:off x="2684632" y="2938958"/>
            <a:ext cx="198900" cy="593656"/>
            <a:chOff x="2223534" y="2938958"/>
            <a:chExt cx="198900" cy="593656"/>
          </a:xfrm>
        </p:grpSpPr>
        <p:cxnSp>
          <p:nvCxnSpPr>
            <p:cNvPr id="139" name="Google Shape;139;p18"/>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140" name="Google Shape;140;p18"/>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8"/>
          <p:cNvSpPr txBox="1"/>
          <p:nvPr>
            <p:ph idx="4294967295" type="body"/>
          </p:nvPr>
        </p:nvSpPr>
        <p:spPr>
          <a:xfrm>
            <a:off x="1800400" y="3757725"/>
            <a:ext cx="18723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Data Collection &amp; Data Preparation </a:t>
            </a:r>
            <a:endParaRPr sz="1600"/>
          </a:p>
        </p:txBody>
      </p:sp>
      <p:sp>
        <p:nvSpPr>
          <p:cNvPr descr="Background pointer shape in timeline graphic" id="142" name="Google Shape;142;p18"/>
          <p:cNvSpPr/>
          <p:nvPr/>
        </p:nvSpPr>
        <p:spPr>
          <a:xfrm>
            <a:off x="347197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3" name="Google Shape;143;p18"/>
          <p:cNvSpPr txBox="1"/>
          <p:nvPr>
            <p:ph idx="4294967295" type="body"/>
          </p:nvPr>
        </p:nvSpPr>
        <p:spPr>
          <a:xfrm>
            <a:off x="3767755"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EDA</a:t>
            </a:r>
            <a:endParaRPr b="1" sz="1600">
              <a:solidFill>
                <a:schemeClr val="lt1"/>
              </a:solidFill>
            </a:endParaRPr>
          </a:p>
        </p:txBody>
      </p:sp>
      <p:grpSp>
        <p:nvGrpSpPr>
          <p:cNvPr id="144" name="Google Shape;144;p18"/>
          <p:cNvGrpSpPr/>
          <p:nvPr/>
        </p:nvGrpSpPr>
        <p:grpSpPr>
          <a:xfrm>
            <a:off x="4319545" y="1610215"/>
            <a:ext cx="198900" cy="593656"/>
            <a:chOff x="3918084" y="1610215"/>
            <a:chExt cx="198900" cy="593656"/>
          </a:xfrm>
        </p:grpSpPr>
        <p:cxnSp>
          <p:nvCxnSpPr>
            <p:cNvPr id="145" name="Google Shape;145;p18"/>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46" name="Google Shape;146;p18"/>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18"/>
          <p:cNvSpPr txBox="1"/>
          <p:nvPr>
            <p:ph idx="4294967295" type="body"/>
          </p:nvPr>
        </p:nvSpPr>
        <p:spPr>
          <a:xfrm>
            <a:off x="3471975" y="479475"/>
            <a:ext cx="26691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Examine example images from our data set.</a:t>
            </a:r>
            <a:endParaRPr sz="1600"/>
          </a:p>
        </p:txBody>
      </p:sp>
      <p:sp>
        <p:nvSpPr>
          <p:cNvPr descr="Background pointer shape in timeline graphic" id="148" name="Google Shape;148;p18"/>
          <p:cNvSpPr/>
          <p:nvPr/>
        </p:nvSpPr>
        <p:spPr>
          <a:xfrm>
            <a:off x="512689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9" name="Google Shape;149;p18"/>
          <p:cNvSpPr txBox="1"/>
          <p:nvPr>
            <p:ph idx="4294967295" type="body"/>
          </p:nvPr>
        </p:nvSpPr>
        <p:spPr>
          <a:xfrm>
            <a:off x="5416699"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Modeling</a:t>
            </a:r>
            <a:endParaRPr b="1" sz="1600">
              <a:solidFill>
                <a:schemeClr val="lt1"/>
              </a:solidFill>
            </a:endParaRPr>
          </a:p>
        </p:txBody>
      </p:sp>
      <p:grpSp>
        <p:nvGrpSpPr>
          <p:cNvPr id="150" name="Google Shape;150;p18"/>
          <p:cNvGrpSpPr/>
          <p:nvPr/>
        </p:nvGrpSpPr>
        <p:grpSpPr>
          <a:xfrm>
            <a:off x="5973070" y="2938958"/>
            <a:ext cx="198900" cy="593656"/>
            <a:chOff x="5958946" y="2938958"/>
            <a:chExt cx="198900" cy="593656"/>
          </a:xfrm>
        </p:grpSpPr>
        <p:cxnSp>
          <p:nvCxnSpPr>
            <p:cNvPr id="151" name="Google Shape;151;p18"/>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152" name="Google Shape;152;p18"/>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18"/>
          <p:cNvSpPr txBox="1"/>
          <p:nvPr>
            <p:ph idx="4294967295" type="body"/>
          </p:nvPr>
        </p:nvSpPr>
        <p:spPr>
          <a:xfrm>
            <a:off x="5126902" y="3757725"/>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Build and </a:t>
            </a:r>
            <a:r>
              <a:rPr lang="en" sz="1600"/>
              <a:t>train the classification system</a:t>
            </a:r>
            <a:endParaRPr sz="1600"/>
          </a:p>
        </p:txBody>
      </p:sp>
      <p:sp>
        <p:nvSpPr>
          <p:cNvPr descr="Background pointer shape in timeline graphic" id="154" name="Google Shape;154;p18"/>
          <p:cNvSpPr/>
          <p:nvPr/>
        </p:nvSpPr>
        <p:spPr>
          <a:xfrm>
            <a:off x="678181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5" name="Google Shape;155;p18"/>
          <p:cNvSpPr txBox="1"/>
          <p:nvPr>
            <p:ph idx="4294967295" type="body"/>
          </p:nvPr>
        </p:nvSpPr>
        <p:spPr>
          <a:xfrm>
            <a:off x="7111512"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Evaluation</a:t>
            </a:r>
            <a:endParaRPr b="1" sz="1600">
              <a:solidFill>
                <a:schemeClr val="lt1"/>
              </a:solidFill>
            </a:endParaRPr>
          </a:p>
        </p:txBody>
      </p:sp>
      <p:grpSp>
        <p:nvGrpSpPr>
          <p:cNvPr id="156" name="Google Shape;156;p18"/>
          <p:cNvGrpSpPr/>
          <p:nvPr/>
        </p:nvGrpSpPr>
        <p:grpSpPr>
          <a:xfrm>
            <a:off x="7669807" y="1610215"/>
            <a:ext cx="198900" cy="593656"/>
            <a:chOff x="3918084" y="1610215"/>
            <a:chExt cx="198900" cy="593656"/>
          </a:xfrm>
        </p:grpSpPr>
        <p:cxnSp>
          <p:nvCxnSpPr>
            <p:cNvPr id="157" name="Google Shape;157;p18"/>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58" name="Google Shape;158;p18"/>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8"/>
          <p:cNvSpPr txBox="1"/>
          <p:nvPr>
            <p:ph idx="4294967295" type="body"/>
          </p:nvPr>
        </p:nvSpPr>
        <p:spPr>
          <a:xfrm>
            <a:off x="6685975" y="252953"/>
            <a:ext cx="2242800" cy="122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Deploy the model, analyze the predictions, and evaluate performance</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type="title"/>
          </p:nvPr>
        </p:nvSpPr>
        <p:spPr>
          <a:xfrm>
            <a:off x="265500" y="14340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Preparation</a:t>
            </a:r>
            <a:endParaRPr/>
          </a:p>
        </p:txBody>
      </p:sp>
      <p:sp>
        <p:nvSpPr>
          <p:cNvPr id="165" name="Google Shape;165;p19"/>
          <p:cNvSpPr txBox="1"/>
          <p:nvPr>
            <p:ph idx="2" type="body"/>
          </p:nvPr>
        </p:nvSpPr>
        <p:spPr>
          <a:xfrm>
            <a:off x="4931325" y="1254875"/>
            <a:ext cx="3837000" cy="3695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sz="1400"/>
              <a:t>Data Collection </a:t>
            </a:r>
            <a:endParaRPr sz="1400"/>
          </a:p>
          <a:p>
            <a:pPr indent="-317500" lvl="0" marL="457200" rtl="0" algn="l">
              <a:spcBef>
                <a:spcPts val="0"/>
              </a:spcBef>
              <a:spcAft>
                <a:spcPts val="0"/>
              </a:spcAft>
              <a:buSzPts val="1400"/>
              <a:buChar char="●"/>
            </a:pPr>
            <a:r>
              <a:rPr lang="en" sz="1400"/>
              <a:t>Data Preparation</a:t>
            </a:r>
            <a:endParaRPr sz="1400"/>
          </a:p>
          <a:p>
            <a:pPr indent="0" lvl="0" marL="0" rtl="0" algn="l">
              <a:spcBef>
                <a:spcPts val="800"/>
              </a:spcBef>
              <a:spcAft>
                <a:spcPts val="0"/>
              </a:spcAft>
              <a:buNone/>
            </a:pPr>
            <a:r>
              <a:t/>
            </a:r>
            <a:endParaRPr/>
          </a:p>
          <a:p>
            <a:pPr indent="0" lvl="0" marL="0" rtl="0" algn="l">
              <a:spcBef>
                <a:spcPts val="8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type="title"/>
          </p:nvPr>
        </p:nvSpPr>
        <p:spPr>
          <a:xfrm>
            <a:off x="323613" y="346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171" name="Google Shape;171;p20"/>
          <p:cNvSpPr txBox="1"/>
          <p:nvPr/>
        </p:nvSpPr>
        <p:spPr>
          <a:xfrm>
            <a:off x="0" y="0"/>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highlight>
                  <a:srgbClr val="FFFFFF"/>
                </a:highlight>
                <a:latin typeface="Courier New"/>
                <a:ea typeface="Courier New"/>
                <a:cs typeface="Courier New"/>
                <a:sym typeface="Courier New"/>
              </a:rPr>
              <a:t> </a:t>
            </a:r>
            <a:endParaRPr sz="1050">
              <a:highlight>
                <a:srgbClr val="FFFFFF"/>
              </a:highlight>
              <a:latin typeface="Courier New"/>
              <a:ea typeface="Courier New"/>
              <a:cs typeface="Courier New"/>
              <a:sym typeface="Courier New"/>
            </a:endParaRPr>
          </a:p>
        </p:txBody>
      </p:sp>
      <p:sp>
        <p:nvSpPr>
          <p:cNvPr id="172" name="Google Shape;172;p20"/>
          <p:cNvSpPr txBox="1"/>
          <p:nvPr/>
        </p:nvSpPr>
        <p:spPr>
          <a:xfrm>
            <a:off x="513350" y="1094100"/>
            <a:ext cx="8204700" cy="404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rgbClr val="1F1F1F"/>
              </a:solidFill>
            </a:endParaRPr>
          </a:p>
          <a:p>
            <a:pPr indent="0" lvl="0" marL="0" rtl="0" algn="l">
              <a:lnSpc>
                <a:spcPct val="115000"/>
              </a:lnSpc>
              <a:spcBef>
                <a:spcPts val="0"/>
              </a:spcBef>
              <a:spcAft>
                <a:spcPts val="0"/>
              </a:spcAft>
              <a:buNone/>
            </a:pPr>
            <a:r>
              <a:rPr b="1" lang="en" sz="1600">
                <a:solidFill>
                  <a:srgbClr val="1F1F1F"/>
                </a:solidFill>
                <a:highlight>
                  <a:srgbClr val="FFFFFF"/>
                </a:highlight>
              </a:rPr>
              <a:t>Bike Ads (images, prices, specifications)</a:t>
            </a:r>
            <a:endParaRPr sz="2000">
              <a:solidFill>
                <a:srgbClr val="1F1F1F"/>
              </a:solidFill>
            </a:endParaRPr>
          </a:p>
          <a:p>
            <a:pPr indent="-317500" lvl="0" marL="457200" rtl="0" algn="l">
              <a:lnSpc>
                <a:spcPct val="150000"/>
              </a:lnSpc>
              <a:spcBef>
                <a:spcPts val="1200"/>
              </a:spcBef>
              <a:spcAft>
                <a:spcPts val="0"/>
              </a:spcAft>
              <a:buClr>
                <a:srgbClr val="1F1F1F"/>
              </a:buClr>
              <a:buSzPts val="1400"/>
              <a:buChar char="●"/>
            </a:pPr>
            <a:r>
              <a:rPr lang="en">
                <a:solidFill>
                  <a:srgbClr val="1F1F1F"/>
                </a:solidFill>
              </a:rPr>
              <a:t>10,052 bicycle </a:t>
            </a:r>
            <a:r>
              <a:rPr lang="en">
                <a:solidFill>
                  <a:srgbClr val="1F1F1F"/>
                </a:solidFill>
              </a:rPr>
              <a:t>advertisements from June 2020.</a:t>
            </a:r>
            <a:endParaRPr>
              <a:solidFill>
                <a:srgbClr val="1F1F1F"/>
              </a:solidFill>
            </a:endParaRPr>
          </a:p>
          <a:p>
            <a:pPr indent="-317500" lvl="0" marL="457200" rtl="0" algn="l">
              <a:lnSpc>
                <a:spcPct val="150000"/>
              </a:lnSpc>
              <a:spcBef>
                <a:spcPts val="0"/>
              </a:spcBef>
              <a:spcAft>
                <a:spcPts val="0"/>
              </a:spcAft>
              <a:buClr>
                <a:srgbClr val="0D1117"/>
              </a:buClr>
              <a:buSzPts val="1400"/>
              <a:buChar char="●"/>
            </a:pPr>
            <a:r>
              <a:rPr lang="en">
                <a:solidFill>
                  <a:srgbClr val="0D1117"/>
                </a:solidFill>
              </a:rPr>
              <a:t>4 main data folders</a:t>
            </a:r>
            <a:endParaRPr>
              <a:solidFill>
                <a:srgbClr val="0D1117"/>
              </a:solidFill>
            </a:endParaRPr>
          </a:p>
          <a:p>
            <a:pPr indent="-317500" lvl="1" marL="914400" rtl="0" algn="l">
              <a:lnSpc>
                <a:spcPct val="150000"/>
              </a:lnSpc>
              <a:spcBef>
                <a:spcPts val="0"/>
              </a:spcBef>
              <a:spcAft>
                <a:spcPts val="0"/>
              </a:spcAft>
              <a:buClr>
                <a:srgbClr val="0D1117"/>
              </a:buClr>
              <a:buSzPts val="1400"/>
              <a:buChar char="○"/>
            </a:pPr>
            <a:r>
              <a:rPr lang="en">
                <a:solidFill>
                  <a:srgbClr val="0D1117"/>
                </a:solidFill>
                <a:highlight>
                  <a:srgbClr val="FFFFFF"/>
                </a:highlight>
                <a:latin typeface="Courier New"/>
                <a:ea typeface="Courier New"/>
                <a:cs typeface="Courier New"/>
                <a:sym typeface="Courier New"/>
              </a:rPr>
              <a:t>combined_price-only.csv  </a:t>
            </a:r>
            <a:endParaRPr>
              <a:solidFill>
                <a:srgbClr val="0D1117"/>
              </a:solidFill>
              <a:highlight>
                <a:srgbClr val="FFFFFF"/>
              </a:highlight>
              <a:latin typeface="Courier New"/>
              <a:ea typeface="Courier New"/>
              <a:cs typeface="Courier New"/>
              <a:sym typeface="Courier New"/>
            </a:endParaRPr>
          </a:p>
          <a:p>
            <a:pPr indent="-317500" lvl="1" marL="914400" rtl="0" algn="l">
              <a:lnSpc>
                <a:spcPct val="150000"/>
              </a:lnSpc>
              <a:spcBef>
                <a:spcPts val="0"/>
              </a:spcBef>
              <a:spcAft>
                <a:spcPts val="0"/>
              </a:spcAft>
              <a:buClr>
                <a:srgbClr val="0D1117"/>
              </a:buClr>
              <a:buSzPts val="1400"/>
              <a:buChar char="○"/>
            </a:pPr>
            <a:r>
              <a:rPr lang="en">
                <a:solidFill>
                  <a:srgbClr val="0D1117"/>
                </a:solidFill>
                <a:highlight>
                  <a:srgbClr val="FFFFFF"/>
                </a:highlight>
                <a:latin typeface="Courier New"/>
                <a:ea typeface="Courier New"/>
                <a:cs typeface="Courier New"/>
                <a:sym typeface="Courier New"/>
              </a:rPr>
              <a:t>data_bike_exchange.json  </a:t>
            </a:r>
            <a:endParaRPr>
              <a:solidFill>
                <a:srgbClr val="0D1117"/>
              </a:solidFill>
              <a:highlight>
                <a:srgbClr val="FFFFFF"/>
              </a:highlight>
              <a:latin typeface="Courier New"/>
              <a:ea typeface="Courier New"/>
              <a:cs typeface="Courier New"/>
              <a:sym typeface="Courier New"/>
            </a:endParaRPr>
          </a:p>
          <a:p>
            <a:pPr indent="-317500" lvl="1" marL="914400" rtl="0" algn="l">
              <a:lnSpc>
                <a:spcPct val="150000"/>
              </a:lnSpc>
              <a:spcBef>
                <a:spcPts val="0"/>
              </a:spcBef>
              <a:spcAft>
                <a:spcPts val="0"/>
              </a:spcAft>
              <a:buClr>
                <a:srgbClr val="0D1117"/>
              </a:buClr>
              <a:buSzPts val="1400"/>
              <a:buChar char="○"/>
            </a:pPr>
            <a:r>
              <a:rPr lang="en">
                <a:solidFill>
                  <a:srgbClr val="0D1117"/>
                </a:solidFill>
                <a:highlight>
                  <a:srgbClr val="FFFFFF"/>
                </a:highlight>
                <a:latin typeface="Courier New"/>
                <a:ea typeface="Courier New"/>
                <a:cs typeface="Courier New"/>
                <a:sym typeface="Courier New"/>
              </a:rPr>
              <a:t>data_ebay.json  </a:t>
            </a:r>
            <a:endParaRPr>
              <a:solidFill>
                <a:srgbClr val="0D1117"/>
              </a:solidFill>
              <a:highlight>
                <a:srgbClr val="FFFFFF"/>
              </a:highlight>
              <a:latin typeface="Courier New"/>
              <a:ea typeface="Courier New"/>
              <a:cs typeface="Courier New"/>
              <a:sym typeface="Courier New"/>
            </a:endParaRPr>
          </a:p>
          <a:p>
            <a:pPr indent="-317500" lvl="1" marL="914400" rtl="0" algn="l">
              <a:lnSpc>
                <a:spcPct val="150000"/>
              </a:lnSpc>
              <a:spcBef>
                <a:spcPts val="0"/>
              </a:spcBef>
              <a:spcAft>
                <a:spcPts val="0"/>
              </a:spcAft>
              <a:buClr>
                <a:srgbClr val="0D1117"/>
              </a:buClr>
              <a:buSzPts val="1400"/>
              <a:buChar char="○"/>
            </a:pPr>
            <a:r>
              <a:rPr lang="en">
                <a:solidFill>
                  <a:srgbClr val="0D1117"/>
                </a:solidFill>
                <a:highlight>
                  <a:srgbClr val="FFFFFF"/>
                </a:highlight>
                <a:latin typeface="Courier New"/>
                <a:ea typeface="Courier New"/>
                <a:cs typeface="Courier New"/>
                <a:sym typeface="Courier New"/>
              </a:rPr>
              <a:t>images</a:t>
            </a:r>
            <a:endParaRPr>
              <a:solidFill>
                <a:srgbClr val="0D1117"/>
              </a:solidFill>
              <a:highlight>
                <a:srgbClr val="FFFFFF"/>
              </a:highlight>
              <a:latin typeface="Courier New"/>
              <a:ea typeface="Courier New"/>
              <a:cs typeface="Courier New"/>
              <a:sym typeface="Courier New"/>
            </a:endParaRPr>
          </a:p>
          <a:p>
            <a:pPr indent="0" lvl="0" marL="0" rtl="0" algn="l">
              <a:lnSpc>
                <a:spcPct val="150000"/>
              </a:lnSpc>
              <a:spcBef>
                <a:spcPts val="1200"/>
              </a:spcBef>
              <a:spcAft>
                <a:spcPts val="0"/>
              </a:spcAft>
              <a:buNone/>
            </a:pPr>
            <a:r>
              <a:t/>
            </a:r>
            <a:endParaRPr sz="1100">
              <a:solidFill>
                <a:srgbClr val="0D1117"/>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Preparation: Riding Style Classification</a:t>
            </a:r>
            <a:endParaRPr/>
          </a:p>
        </p:txBody>
      </p:sp>
      <p:sp>
        <p:nvSpPr>
          <p:cNvPr id="178" name="Google Shape;178;p21"/>
          <p:cNvSpPr txBox="1"/>
          <p:nvPr/>
        </p:nvSpPr>
        <p:spPr>
          <a:xfrm>
            <a:off x="523025" y="1355150"/>
            <a:ext cx="3455100" cy="6078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300"/>
              </a:spcBef>
              <a:spcAft>
                <a:spcPts val="0"/>
              </a:spcAft>
              <a:buClr>
                <a:srgbClr val="1F1F1F"/>
              </a:buClr>
              <a:buSzPts val="1700"/>
              <a:buChar char="●"/>
            </a:pPr>
            <a:r>
              <a:rPr lang="en" sz="1700">
                <a:solidFill>
                  <a:srgbClr val="0D1117"/>
                </a:solidFill>
              </a:rPr>
              <a:t>Original Riding Styles</a:t>
            </a:r>
            <a:endParaRPr sz="1700">
              <a:solidFill>
                <a:srgbClr val="0D1117"/>
              </a:solidFill>
            </a:endParaRPr>
          </a:p>
          <a:p>
            <a:pPr indent="0" lvl="0" marL="0" rtl="0" algn="l">
              <a:lnSpc>
                <a:spcPct val="150000"/>
              </a:lnSpc>
              <a:spcBef>
                <a:spcPts val="1200"/>
              </a:spcBef>
              <a:spcAft>
                <a:spcPts val="0"/>
              </a:spcAft>
              <a:buNone/>
            </a:pPr>
            <a:r>
              <a:t/>
            </a:r>
            <a:endParaRPr>
              <a:solidFill>
                <a:srgbClr val="0D1117"/>
              </a:solidFill>
            </a:endParaRPr>
          </a:p>
          <a:p>
            <a:pPr indent="0" lvl="0" marL="0" rtl="0" algn="l">
              <a:lnSpc>
                <a:spcPct val="150000"/>
              </a:lnSpc>
              <a:spcBef>
                <a:spcPts val="1200"/>
              </a:spcBef>
              <a:spcAft>
                <a:spcPts val="0"/>
              </a:spcAft>
              <a:buNone/>
            </a:pPr>
            <a:r>
              <a:t/>
            </a:r>
            <a:endParaRPr sz="1100">
              <a:solidFill>
                <a:srgbClr val="0D1117"/>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t/>
            </a:r>
            <a:endParaRPr sz="1800">
              <a:solidFill>
                <a:schemeClr val="dk2"/>
              </a:solidFill>
              <a:latin typeface="Roboto"/>
              <a:ea typeface="Roboto"/>
              <a:cs typeface="Roboto"/>
              <a:sym typeface="Roboto"/>
            </a:endParaRPr>
          </a:p>
        </p:txBody>
      </p:sp>
      <p:sp>
        <p:nvSpPr>
          <p:cNvPr id="179" name="Google Shape;179;p21"/>
          <p:cNvSpPr txBox="1"/>
          <p:nvPr/>
        </p:nvSpPr>
        <p:spPr>
          <a:xfrm>
            <a:off x="3978125" y="1355150"/>
            <a:ext cx="4418400" cy="5487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300"/>
              </a:spcBef>
              <a:spcAft>
                <a:spcPts val="0"/>
              </a:spcAft>
              <a:buClr>
                <a:srgbClr val="1F1F1F"/>
              </a:buClr>
              <a:buSzPts val="1700"/>
              <a:buChar char="●"/>
            </a:pPr>
            <a:r>
              <a:rPr lang="en" sz="1700">
                <a:solidFill>
                  <a:srgbClr val="0D1117"/>
                </a:solidFill>
              </a:rPr>
              <a:t>New</a:t>
            </a:r>
            <a:r>
              <a:rPr lang="en" sz="1700">
                <a:solidFill>
                  <a:srgbClr val="0D1117"/>
                </a:solidFill>
              </a:rPr>
              <a:t> Riding Styles</a:t>
            </a:r>
            <a:endParaRPr sz="1700">
              <a:solidFill>
                <a:srgbClr val="0D1117"/>
              </a:solidFill>
            </a:endParaRPr>
          </a:p>
          <a:p>
            <a:pPr indent="0" lvl="0" marL="914400" rtl="0" algn="l">
              <a:lnSpc>
                <a:spcPct val="150000"/>
              </a:lnSpc>
              <a:spcBef>
                <a:spcPts val="1200"/>
              </a:spcBef>
              <a:spcAft>
                <a:spcPts val="1200"/>
              </a:spcAft>
              <a:buNone/>
            </a:pPr>
            <a:r>
              <a:t/>
            </a:r>
            <a:endParaRPr>
              <a:solidFill>
                <a:srgbClr val="0D1117"/>
              </a:solidFill>
            </a:endParaRPr>
          </a:p>
        </p:txBody>
      </p:sp>
      <p:pic>
        <p:nvPicPr>
          <p:cNvPr id="180" name="Google Shape;180;p21"/>
          <p:cNvPicPr preferRelativeResize="0"/>
          <p:nvPr/>
        </p:nvPicPr>
        <p:blipFill rotWithShape="1">
          <a:blip r:embed="rId3">
            <a:alphaModFix/>
          </a:blip>
          <a:srcRect b="0" l="4870" r="0" t="0"/>
          <a:stretch/>
        </p:blipFill>
        <p:spPr>
          <a:xfrm>
            <a:off x="686800" y="2059625"/>
            <a:ext cx="2691800" cy="2614625"/>
          </a:xfrm>
          <a:prstGeom prst="rect">
            <a:avLst/>
          </a:prstGeom>
          <a:noFill/>
          <a:ln>
            <a:noFill/>
          </a:ln>
        </p:spPr>
      </p:pic>
      <p:pic>
        <p:nvPicPr>
          <p:cNvPr id="181" name="Google Shape;181;p21"/>
          <p:cNvPicPr preferRelativeResize="0"/>
          <p:nvPr/>
        </p:nvPicPr>
        <p:blipFill>
          <a:blip r:embed="rId4">
            <a:alphaModFix/>
          </a:blip>
          <a:stretch>
            <a:fillRect/>
          </a:stretch>
        </p:blipFill>
        <p:spPr>
          <a:xfrm>
            <a:off x="4045500" y="1962959"/>
            <a:ext cx="4786800" cy="239776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